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1.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2" r:id="rId2"/>
    <p:sldMasterId id="2147483679" r:id="rId3"/>
    <p:sldMasterId id="2147483684" r:id="rId4"/>
    <p:sldMasterId id="2147483694" r:id="rId5"/>
    <p:sldMasterId id="2147483700" r:id="rId6"/>
    <p:sldMasterId id="2147483706" r:id="rId7"/>
    <p:sldMasterId id="2147483717" r:id="rId8"/>
    <p:sldMasterId id="2147483834" r:id="rId9"/>
    <p:sldMasterId id="2147483839" r:id="rId10"/>
    <p:sldMasterId id="2147483844" r:id="rId11"/>
    <p:sldMasterId id="2147483851" r:id="rId12"/>
    <p:sldMasterId id="2147483858" r:id="rId13"/>
    <p:sldMasterId id="2147483946" r:id="rId14"/>
  </p:sldMasterIdLst>
  <p:notesMasterIdLst>
    <p:notesMasterId r:id="rId40"/>
  </p:notesMasterIdLst>
  <p:sldIdLst>
    <p:sldId id="267" r:id="rId15"/>
    <p:sldId id="2145704336" r:id="rId16"/>
    <p:sldId id="325" r:id="rId17"/>
    <p:sldId id="326" r:id="rId18"/>
    <p:sldId id="344" r:id="rId19"/>
    <p:sldId id="342" r:id="rId20"/>
    <p:sldId id="331" r:id="rId21"/>
    <p:sldId id="335" r:id="rId22"/>
    <p:sldId id="322" r:id="rId23"/>
    <p:sldId id="339" r:id="rId24"/>
    <p:sldId id="343" r:id="rId25"/>
    <p:sldId id="337" r:id="rId26"/>
    <p:sldId id="338" r:id="rId27"/>
    <p:sldId id="346" r:id="rId28"/>
    <p:sldId id="341" r:id="rId29"/>
    <p:sldId id="351" r:id="rId30"/>
    <p:sldId id="345" r:id="rId31"/>
    <p:sldId id="318" r:id="rId32"/>
    <p:sldId id="347" r:id="rId33"/>
    <p:sldId id="349" r:id="rId34"/>
    <p:sldId id="348" r:id="rId35"/>
    <p:sldId id="350" r:id="rId36"/>
    <p:sldId id="355" r:id="rId37"/>
    <p:sldId id="353" r:id="rId38"/>
    <p:sldId id="316"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userDrawn="1">
          <p15:clr>
            <a:srgbClr val="A4A3A4"/>
          </p15:clr>
        </p15:guide>
        <p15:guide id="2" pos="43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16E"/>
    <a:srgbClr val="1D4F82"/>
    <a:srgbClr val="94C22D"/>
    <a:srgbClr val="0F5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70"/>
  </p:normalViewPr>
  <p:slideViewPr>
    <p:cSldViewPr snapToGrid="0" snapToObjects="1">
      <p:cViewPr varScale="1">
        <p:scale>
          <a:sx n="111" d="100"/>
          <a:sy n="111" d="100"/>
        </p:scale>
        <p:origin x="437" y="77"/>
      </p:cViewPr>
      <p:guideLst>
        <p:guide orient="horz" pos="3026"/>
        <p:guide pos="4309"/>
      </p:guideLst>
    </p:cSldViewPr>
  </p:slideViewPr>
  <p:notesTextViewPr>
    <p:cViewPr>
      <p:scale>
        <a:sx n="1" d="1"/>
        <a:sy n="1" d="1"/>
      </p:scale>
      <p:origin x="0" y="0"/>
    </p:cViewPr>
  </p:notesTextViewPr>
  <p:notesViewPr>
    <p:cSldViewPr snapToGrid="0" snapToObjects="1">
      <p:cViewPr varScale="1">
        <p:scale>
          <a:sx n="159" d="100"/>
          <a:sy n="159" d="100"/>
        </p:scale>
        <p:origin x="54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lly.jamieson\Desktop\Bid_BD%20Support\C40%20Slides\Copy%20of%20Simple%20waste%20model%20v0.5_Ollys%20Local%20Copy.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ukri.sharepoint.com/sites/external/ISCFProgrammesExternal/wave3/tfi/Shared%20Documents/12%20Business%20development/08%20Future%20economy/Analys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14997867787033E-2"/>
          <c:y val="0"/>
          <c:w val="0.872005439156328"/>
          <c:h val="0.86778278290716215"/>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31D5-4809-8511-C8359D61019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31D5-4809-8511-C8359D61019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31D5-4809-8511-C8359D61019D}"/>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31D5-4809-8511-C8359D61019D}"/>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31D5-4809-8511-C8359D61019D}"/>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31D5-4809-8511-C8359D61019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D-31D5-4809-8511-C8359D61019D}"/>
              </c:ext>
            </c:extLst>
          </c:dPt>
          <c:dPt>
            <c:idx val="8"/>
            <c:invertIfNegative val="0"/>
            <c:bubble3D val="0"/>
            <c:spPr>
              <a:solidFill>
                <a:schemeClr val="accent3"/>
              </a:solidFill>
              <a:ln>
                <a:noFill/>
              </a:ln>
              <a:effectLst/>
            </c:spPr>
            <c:extLst>
              <c:ext xmlns:c16="http://schemas.microsoft.com/office/drawing/2014/chart" uri="{C3380CC4-5D6E-409C-BE32-E72D297353CC}">
                <c16:uniqueId val="{0000000F-31D5-4809-8511-C8359D61019D}"/>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1-31D5-4809-8511-C8359D61019D}"/>
              </c:ext>
            </c:extLst>
          </c:dPt>
          <c:dPt>
            <c:idx val="10"/>
            <c:invertIfNegative val="0"/>
            <c:bubble3D val="0"/>
            <c:extLst>
              <c:ext xmlns:c16="http://schemas.microsoft.com/office/drawing/2014/chart" uri="{C3380CC4-5D6E-409C-BE32-E72D297353CC}">
                <c16:uniqueId val="{00000013-31D5-4809-8511-C8359D61019D}"/>
              </c:ext>
            </c:extLst>
          </c:dPt>
          <c:dPt>
            <c:idx val="20"/>
            <c:invertIfNegative val="0"/>
            <c:bubble3D val="0"/>
            <c:spPr>
              <a:solidFill>
                <a:schemeClr val="accent4"/>
              </a:solidFill>
              <a:ln>
                <a:noFill/>
              </a:ln>
              <a:effectLst/>
            </c:spPr>
            <c:extLst>
              <c:ext xmlns:c16="http://schemas.microsoft.com/office/drawing/2014/chart" uri="{C3380CC4-5D6E-409C-BE32-E72D297353CC}">
                <c16:uniqueId val="{00000015-31D5-4809-8511-C8359D61019D}"/>
              </c:ext>
            </c:extLst>
          </c:dPt>
          <c:dPt>
            <c:idx val="21"/>
            <c:invertIfNegative val="0"/>
            <c:bubble3D val="0"/>
            <c:spPr>
              <a:solidFill>
                <a:schemeClr val="accent4"/>
              </a:solidFill>
              <a:ln>
                <a:noFill/>
              </a:ln>
              <a:effectLst/>
            </c:spPr>
            <c:extLst>
              <c:ext xmlns:c16="http://schemas.microsoft.com/office/drawing/2014/chart" uri="{C3380CC4-5D6E-409C-BE32-E72D297353CC}">
                <c16:uniqueId val="{00000018-B60C-4853-AB13-D6ADE750131A}"/>
              </c:ext>
            </c:extLst>
          </c:dPt>
          <c:dPt>
            <c:idx val="22"/>
            <c:invertIfNegative val="0"/>
            <c:bubble3D val="0"/>
            <c:spPr>
              <a:solidFill>
                <a:schemeClr val="tx1"/>
              </a:solidFill>
              <a:ln>
                <a:noFill/>
              </a:ln>
              <a:effectLst/>
            </c:spPr>
            <c:extLst>
              <c:ext xmlns:c16="http://schemas.microsoft.com/office/drawing/2014/chart" uri="{C3380CC4-5D6E-409C-BE32-E72D297353CC}">
                <c16:uniqueId val="{00000017-31D5-4809-8511-C8359D61019D}"/>
              </c:ext>
            </c:extLst>
          </c:dPt>
          <c:cat>
            <c:strRef>
              <c:f>'Per tonne carbon factors'!$C$27:$C$49</c:f>
              <c:strCache>
                <c:ptCount val="23"/>
                <c:pt idx="0">
                  <c:v>Paper / card</c:v>
                </c:pt>
                <c:pt idx="1">
                  <c:v>Plastic</c:v>
                </c:pt>
                <c:pt idx="2">
                  <c:v>Glass</c:v>
                </c:pt>
                <c:pt idx="3">
                  <c:v>Textiles</c:v>
                </c:pt>
                <c:pt idx="4">
                  <c:v>Steel</c:v>
                </c:pt>
                <c:pt idx="5">
                  <c:v>Aluminium</c:v>
                </c:pt>
                <c:pt idx="6">
                  <c:v>Garden (composting)</c:v>
                </c:pt>
                <c:pt idx="7">
                  <c:v>Food waste (AD)</c:v>
                </c:pt>
                <c:pt idx="8">
                  <c:v>WEEE</c:v>
                </c:pt>
                <c:pt idx="9">
                  <c:v>Others</c:v>
                </c:pt>
                <c:pt idx="10">
                  <c:v>Paper / card</c:v>
                </c:pt>
                <c:pt idx="11">
                  <c:v>Plastic</c:v>
                </c:pt>
                <c:pt idx="12">
                  <c:v>Glass</c:v>
                </c:pt>
                <c:pt idx="13">
                  <c:v>Textiles</c:v>
                </c:pt>
                <c:pt idx="14">
                  <c:v>Steel</c:v>
                </c:pt>
                <c:pt idx="15">
                  <c:v>Aluminium</c:v>
                </c:pt>
                <c:pt idx="16">
                  <c:v>Garden (composting)</c:v>
                </c:pt>
                <c:pt idx="17">
                  <c:v>Food waste (AD)</c:v>
                </c:pt>
                <c:pt idx="18">
                  <c:v>WEEE</c:v>
                </c:pt>
                <c:pt idx="19">
                  <c:v>Others</c:v>
                </c:pt>
                <c:pt idx="20">
                  <c:v>Landfill</c:v>
                </c:pt>
                <c:pt idx="21">
                  <c:v>Incineration CHP</c:v>
                </c:pt>
                <c:pt idx="22">
                  <c:v>Incineration</c:v>
                </c:pt>
              </c:strCache>
            </c:strRef>
          </c:cat>
          <c:val>
            <c:numRef>
              <c:f>'Per tonne carbon factors'!$D$27:$D$49</c:f>
              <c:numCache>
                <c:formatCode>#,##0</c:formatCode>
                <c:ptCount val="23"/>
                <c:pt idx="0">
                  <c:v>-893</c:v>
                </c:pt>
                <c:pt idx="1">
                  <c:v>-3410</c:v>
                </c:pt>
                <c:pt idx="2">
                  <c:v>-895</c:v>
                </c:pt>
                <c:pt idx="3">
                  <c:v>-21148</c:v>
                </c:pt>
                <c:pt idx="4">
                  <c:v>-2937</c:v>
                </c:pt>
                <c:pt idx="5">
                  <c:v>-12960</c:v>
                </c:pt>
                <c:pt idx="6">
                  <c:v>0</c:v>
                </c:pt>
                <c:pt idx="7">
                  <c:v>-4000</c:v>
                </c:pt>
                <c:pt idx="8">
                  <c:v>-1754</c:v>
                </c:pt>
                <c:pt idx="9">
                  <c:v>-1910</c:v>
                </c:pt>
                <c:pt idx="10">
                  <c:v>-315</c:v>
                </c:pt>
                <c:pt idx="11">
                  <c:v>-566</c:v>
                </c:pt>
                <c:pt idx="12">
                  <c:v>-201</c:v>
                </c:pt>
                <c:pt idx="13">
                  <c:v>-5891</c:v>
                </c:pt>
                <c:pt idx="14">
                  <c:v>-1806</c:v>
                </c:pt>
                <c:pt idx="15">
                  <c:v>-9985</c:v>
                </c:pt>
                <c:pt idx="16">
                  <c:v>-94</c:v>
                </c:pt>
                <c:pt idx="17">
                  <c:v>-180</c:v>
                </c:pt>
                <c:pt idx="18">
                  <c:v>-181</c:v>
                </c:pt>
                <c:pt idx="19">
                  <c:v>0</c:v>
                </c:pt>
                <c:pt idx="20">
                  <c:v>207.66260211401661</c:v>
                </c:pt>
                <c:pt idx="21">
                  <c:v>-30</c:v>
                </c:pt>
                <c:pt idx="22">
                  <c:v>9.7410621064522971</c:v>
                </c:pt>
              </c:numCache>
            </c:numRef>
          </c:val>
          <c:extLst>
            <c:ext xmlns:c16="http://schemas.microsoft.com/office/drawing/2014/chart" uri="{C3380CC4-5D6E-409C-BE32-E72D297353CC}">
              <c16:uniqueId val="{00000018-31D5-4809-8511-C8359D61019D}"/>
            </c:ext>
          </c:extLst>
        </c:ser>
        <c:dLbls>
          <c:showLegendKey val="0"/>
          <c:showVal val="0"/>
          <c:showCatName val="0"/>
          <c:showSerName val="0"/>
          <c:showPercent val="0"/>
          <c:showBubbleSize val="0"/>
        </c:dLbls>
        <c:gapWidth val="50"/>
        <c:overlap val="51"/>
        <c:axId val="185971456"/>
        <c:axId val="185972992"/>
      </c:barChart>
      <c:catAx>
        <c:axId val="185971456"/>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5972992"/>
        <c:crosses val="autoZero"/>
        <c:auto val="1"/>
        <c:lblAlgn val="ctr"/>
        <c:lblOffset val="100"/>
        <c:noMultiLvlLbl val="0"/>
      </c:catAx>
      <c:valAx>
        <c:axId val="185972992"/>
        <c:scaling>
          <c:orientation val="minMax"/>
          <c:max val="2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Emissions, kg CO2 equivalent per tonne of waste managed</a:t>
                </a:r>
              </a:p>
            </c:rich>
          </c:tx>
          <c:layout>
            <c:manualLayout>
              <c:xMode val="edge"/>
              <c:yMode val="edge"/>
              <c:x val="0.25359921740058472"/>
              <c:y val="0.942890917525680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8597145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Cumulative</a:t>
            </a:r>
            <a:r>
              <a:rPr lang="en-GB" baseline="0"/>
              <a:t> abatement to 2050 (REEE combined)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27-448D-9593-1B4003D0C3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27-448D-9593-1B4003D0C3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27-448D-9593-1B4003D0C3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27-448D-9593-1B4003D0C3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E27-448D-9593-1B4003D0C31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E27-448D-9593-1B4003D0C31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E27-448D-9593-1B4003D0C310}"/>
              </c:ext>
            </c:extLst>
          </c:dPt>
          <c:dLbls>
            <c:dLbl>
              <c:idx val="4"/>
              <c:layout>
                <c:manualLayout>
                  <c:x val="3.5530567898775208E-3"/>
                  <c:y val="2.4587867649122999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E27-448D-9593-1B4003D0C310}"/>
                </c:ext>
              </c:extLst>
            </c:dLbl>
            <c:dLbl>
              <c:idx val="5"/>
              <c:layout>
                <c:manualLayout>
                  <c:x val="-1.5988755554448932E-2"/>
                  <c:y val="-4.179937500350918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E27-448D-9593-1B4003D0C31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(Sheet1!$B$25:$B$29,Sheet1!$B$34:$B$35)</c:f>
              <c:strCache>
                <c:ptCount val="7"/>
                <c:pt idx="0">
                  <c:v>CCS</c:v>
                </c:pt>
                <c:pt idx="1">
                  <c:v>Electrification</c:v>
                </c:pt>
                <c:pt idx="2">
                  <c:v>Hydrogen</c:v>
                </c:pt>
                <c:pt idx="3">
                  <c:v>BECCS</c:v>
                </c:pt>
                <c:pt idx="4">
                  <c:v>Biofuels</c:v>
                </c:pt>
                <c:pt idx="5">
                  <c:v>Other</c:v>
                </c:pt>
                <c:pt idx="6">
                  <c:v>REEE</c:v>
                </c:pt>
              </c:strCache>
            </c:strRef>
          </c:cat>
          <c:val>
            <c:numRef>
              <c:f>(Sheet1!$AJ$25:$AJ$29,Sheet1!$AJ$34:$AJ$35)</c:f>
              <c:numCache>
                <c:formatCode>0.0</c:formatCode>
                <c:ptCount val="7"/>
                <c:pt idx="0">
                  <c:v>151.58529002202778</c:v>
                </c:pt>
                <c:pt idx="1">
                  <c:v>233.69006301750201</c:v>
                </c:pt>
                <c:pt idx="2">
                  <c:v>232.84094771243065</c:v>
                </c:pt>
                <c:pt idx="3">
                  <c:v>40.077392654288623</c:v>
                </c:pt>
                <c:pt idx="4">
                  <c:v>7.4718595975622133</c:v>
                </c:pt>
                <c:pt idx="5">
                  <c:v>5.7684390156451819</c:v>
                </c:pt>
                <c:pt idx="6">
                  <c:v>314.1354370483528</c:v>
                </c:pt>
              </c:numCache>
            </c:numRef>
          </c:val>
          <c:extLst>
            <c:ext xmlns:c16="http://schemas.microsoft.com/office/drawing/2014/chart" uri="{C3380CC4-5D6E-409C-BE32-E72D297353CC}">
              <c16:uniqueId val="{0000000E-0E27-448D-9593-1B4003D0C31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0.03274</cdr:x>
      <cdr:y>0.13158</cdr:y>
    </cdr:from>
    <cdr:to>
      <cdr:x>0.86753</cdr:x>
      <cdr:y>0.13158</cdr:y>
    </cdr:to>
    <cdr:cxnSp macro="">
      <cdr:nvCxnSpPr>
        <cdr:cNvPr id="3" name="Straight Connector 2">
          <a:extLst xmlns:a="http://schemas.openxmlformats.org/drawingml/2006/main">
            <a:ext uri="{FF2B5EF4-FFF2-40B4-BE49-F238E27FC236}">
              <a16:creationId xmlns:a16="http://schemas.microsoft.com/office/drawing/2014/main" id="{04A83302-A890-4022-B1C9-439D9FC58F6A}"/>
            </a:ext>
          </a:extLst>
        </cdr:cNvPr>
        <cdr:cNvCxnSpPr/>
      </cdr:nvCxnSpPr>
      <cdr:spPr>
        <a:xfrm xmlns:a="http://schemas.openxmlformats.org/drawingml/2006/main" flipH="1">
          <a:off x="323571" y="808668"/>
          <a:ext cx="8250258"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0.03274</cdr:x>
      <cdr:y>0.5</cdr:y>
    </cdr:from>
    <cdr:to>
      <cdr:x>0.85935</cdr:x>
      <cdr:y>0.5</cdr:y>
    </cdr:to>
    <cdr:cxnSp macro="">
      <cdr:nvCxnSpPr>
        <cdr:cNvPr id="6" name="Straight Connector 5">
          <a:extLst xmlns:a="http://schemas.openxmlformats.org/drawingml/2006/main">
            <a:ext uri="{FF2B5EF4-FFF2-40B4-BE49-F238E27FC236}">
              <a16:creationId xmlns:a16="http://schemas.microsoft.com/office/drawing/2014/main" id="{75A6DDA0-B544-4480-827F-E55967F3044D}"/>
            </a:ext>
          </a:extLst>
        </cdr:cNvPr>
        <cdr:cNvCxnSpPr/>
      </cdr:nvCxnSpPr>
      <cdr:spPr>
        <a:xfrm xmlns:a="http://schemas.openxmlformats.org/drawingml/2006/main" flipH="1">
          <a:off x="288034" y="2736304"/>
          <a:ext cx="7272806"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0.03948</cdr:x>
      <cdr:y>0.0341</cdr:y>
    </cdr:from>
    <cdr:to>
      <cdr:x>0.58736</cdr:x>
      <cdr:y>0.09833</cdr:y>
    </cdr:to>
    <cdr:sp macro="" textlink="">
      <cdr:nvSpPr>
        <cdr:cNvPr id="8" name="TextBox 7"/>
        <cdr:cNvSpPr txBox="1"/>
      </cdr:nvSpPr>
      <cdr:spPr>
        <a:xfrm xmlns:a="http://schemas.openxmlformats.org/drawingml/2006/main">
          <a:off x="390188" y="195613"/>
          <a:ext cx="5414711" cy="3684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a:solidFill>
                <a:schemeClr val="accent4"/>
              </a:solidFill>
              <a:latin typeface="Arial" panose="020B0604020202020204" pitchFamily="34" charset="0"/>
              <a:cs typeface="Arial" panose="020B0604020202020204" pitchFamily="34" charset="0"/>
            </a:rPr>
            <a:t>RESIDUAL WASTE TREATMENT</a:t>
          </a:r>
        </a:p>
      </cdr:txBody>
    </cdr:sp>
  </cdr:relSizeAnchor>
  <cdr:relSizeAnchor xmlns:cdr="http://schemas.openxmlformats.org/drawingml/2006/chartDrawing">
    <cdr:from>
      <cdr:x>0.0426</cdr:x>
      <cdr:y>0.23163</cdr:y>
    </cdr:from>
    <cdr:to>
      <cdr:x>0.29853</cdr:x>
      <cdr:y>0.38908</cdr:y>
    </cdr:to>
    <cdr:sp macro="" textlink="">
      <cdr:nvSpPr>
        <cdr:cNvPr id="9" name="TextBox 8"/>
        <cdr:cNvSpPr txBox="1"/>
      </cdr:nvSpPr>
      <cdr:spPr>
        <a:xfrm xmlns:a="http://schemas.openxmlformats.org/drawingml/2006/main">
          <a:off x="421011" y="1328829"/>
          <a:ext cx="2529365" cy="9033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a:solidFill>
                <a:schemeClr val="accent1"/>
              </a:solidFill>
              <a:latin typeface="Arial" panose="020B0604020202020204" pitchFamily="34" charset="0"/>
              <a:cs typeface="Arial" panose="020B0604020202020204" pitchFamily="34" charset="0"/>
            </a:rPr>
            <a:t>RECYCLING &amp; COMPOSTING</a:t>
          </a:r>
        </a:p>
      </cdr:txBody>
    </cdr:sp>
  </cdr:relSizeAnchor>
  <cdr:relSizeAnchor xmlns:cdr="http://schemas.openxmlformats.org/drawingml/2006/chartDrawing">
    <cdr:from>
      <cdr:x>0.03271</cdr:x>
      <cdr:y>0.52756</cdr:y>
    </cdr:from>
    <cdr:to>
      <cdr:x>0.5</cdr:x>
      <cdr:y>0.6732</cdr:y>
    </cdr:to>
    <cdr:sp macro="" textlink="">
      <cdr:nvSpPr>
        <cdr:cNvPr id="10" name="TextBox 9"/>
        <cdr:cNvSpPr txBox="1"/>
      </cdr:nvSpPr>
      <cdr:spPr>
        <a:xfrm xmlns:a="http://schemas.openxmlformats.org/drawingml/2006/main">
          <a:off x="323274" y="3026558"/>
          <a:ext cx="4618243" cy="835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000" b="1" dirty="0">
              <a:solidFill>
                <a:srgbClr val="C00000"/>
              </a:solidFill>
              <a:latin typeface="Arial" panose="020B0604020202020204" pitchFamily="34" charset="0"/>
              <a:cs typeface="Arial" panose="020B0604020202020204" pitchFamily="34" charset="0"/>
            </a:rPr>
            <a:t>AVOIDED PRODUCTION (WASTE PREVENTION, REUSE)</a:t>
          </a:r>
        </a:p>
      </cdr:txBody>
    </cdr:sp>
  </cdr:relSizeAnchor>
  <cdr:relSizeAnchor xmlns:cdr="http://schemas.openxmlformats.org/drawingml/2006/chartDrawing">
    <cdr:from>
      <cdr:x>0.32955</cdr:x>
      <cdr:y>1</cdr:y>
    </cdr:from>
    <cdr:to>
      <cdr:x>0.67676</cdr:x>
      <cdr:y>1</cdr:y>
    </cdr:to>
    <cdr:cxnSp macro="">
      <cdr:nvCxnSpPr>
        <cdr:cNvPr id="4" name="Straight Arrow Connector 3">
          <a:extLst xmlns:a="http://schemas.openxmlformats.org/drawingml/2006/main">
            <a:ext uri="{FF2B5EF4-FFF2-40B4-BE49-F238E27FC236}">
              <a16:creationId xmlns:a16="http://schemas.microsoft.com/office/drawing/2014/main" id="{16CDE42A-081F-0A6B-CC6B-F4828C7564B8}"/>
            </a:ext>
          </a:extLst>
        </cdr:cNvPr>
        <cdr:cNvCxnSpPr/>
      </cdr:nvCxnSpPr>
      <cdr:spPr>
        <a:xfrm xmlns:a="http://schemas.openxmlformats.org/drawingml/2006/main">
          <a:off x="3256908" y="5736921"/>
          <a:ext cx="3431568"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3EBCD-1DD1-494E-AE15-B58FDE7D3C96}"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23190-BDD0-AA41-B093-5EBC512D729B}" type="slidenum">
              <a:rPr lang="en-US" smtClean="0"/>
              <a:t>‹#›</a:t>
            </a:fld>
            <a:endParaRPr lang="en-US"/>
          </a:p>
        </p:txBody>
      </p:sp>
    </p:spTree>
    <p:extLst>
      <p:ext uri="{BB962C8B-B14F-4D97-AF65-F5344CB8AC3E}">
        <p14:creationId xmlns:p14="http://schemas.microsoft.com/office/powerpoint/2010/main" val="232287689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64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3 </a:t>
            </a:r>
            <a:r>
              <a:rPr lang="en-GB" b="1" baseline="0" dirty="0"/>
              <a:t>– What does a circular economy look like?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Times"/>
                <a:ea typeface="+mn-ea"/>
                <a:cs typeface="+mn-cs"/>
              </a:rPr>
              <a:t>The diagram shows how</a:t>
            </a:r>
            <a:r>
              <a:rPr lang="en-GB" sz="1200" kern="1200" baseline="0" dirty="0">
                <a:solidFill>
                  <a:schemeClr val="tx1"/>
                </a:solidFill>
                <a:effectLst/>
                <a:latin typeface="Times"/>
                <a:ea typeface="+mn-ea"/>
                <a:cs typeface="+mn-cs"/>
              </a:rPr>
              <a:t> we</a:t>
            </a:r>
            <a:r>
              <a:rPr lang="en-GB" sz="1200" kern="1200" dirty="0">
                <a:solidFill>
                  <a:schemeClr val="tx1"/>
                </a:solidFill>
                <a:effectLst/>
                <a:latin typeface="Times"/>
                <a:ea typeface="+mn-ea"/>
                <a:cs typeface="+mn-cs"/>
              </a:rPr>
              <a:t> currently use materials and</a:t>
            </a:r>
            <a:r>
              <a:rPr lang="en-GB" sz="1200" kern="1200" baseline="0" dirty="0">
                <a:solidFill>
                  <a:schemeClr val="tx1"/>
                </a:solidFill>
                <a:effectLst/>
                <a:latin typeface="Times"/>
                <a:ea typeface="+mn-ea"/>
                <a:cs typeface="+mn-cs"/>
              </a:rPr>
              <a:t> how they are disposed of, compared against our future aim</a:t>
            </a:r>
            <a:r>
              <a:rPr lang="en-GB" sz="1200" kern="1200" dirty="0">
                <a:solidFill>
                  <a:schemeClr val="tx1"/>
                </a:solidFill>
                <a:effectLst/>
                <a:latin typeface="Times"/>
                <a:ea typeface="+mn-ea"/>
                <a:cs typeface="+mn-cs"/>
              </a:rPr>
              <a:t>. The thickness of the lines shows the relative</a:t>
            </a:r>
            <a:r>
              <a:rPr lang="en-GB" sz="1200" kern="1200" baseline="0" dirty="0">
                <a:solidFill>
                  <a:schemeClr val="tx1"/>
                </a:solidFill>
                <a:effectLst/>
                <a:latin typeface="Times"/>
                <a:ea typeface="+mn-ea"/>
                <a:cs typeface="+mn-cs"/>
              </a:rPr>
              <a:t> proportions of materials used and their destination</a:t>
            </a:r>
            <a:r>
              <a:rPr lang="en-GB" sz="1200" kern="1200" dirty="0">
                <a:solidFill>
                  <a:schemeClr val="tx1"/>
                </a:solidFill>
                <a:effectLst/>
                <a:latin typeface="Times"/>
                <a:ea typeface="+mn-ea"/>
                <a:cs typeface="+mn-cs"/>
              </a:rPr>
              <a:t>. There isn’t an endless supply of materials;</a:t>
            </a:r>
            <a:r>
              <a:rPr lang="en-GB" sz="1200" kern="1200" baseline="0" dirty="0">
                <a:solidFill>
                  <a:schemeClr val="tx1"/>
                </a:solidFill>
                <a:effectLst/>
                <a:latin typeface="Times"/>
                <a:ea typeface="+mn-ea"/>
                <a:cs typeface="+mn-cs"/>
              </a:rPr>
              <a:t> we are currently using materials at an unsustainable rate. This has a multitude of economic and environmental consequences. </a:t>
            </a:r>
            <a:r>
              <a:rPr lang="en-GB" sz="1200" kern="1200" dirty="0">
                <a:solidFill>
                  <a:schemeClr val="tx1"/>
                </a:solidFill>
                <a:effectLst/>
                <a:latin typeface="Times"/>
                <a:ea typeface="+mn-ea"/>
                <a:cs typeface="+mn-cs"/>
              </a:rPr>
              <a:t>We are both extracting too many raw materials and sending too much waste to landfill.</a:t>
            </a:r>
            <a:r>
              <a:rPr lang="en-GB" sz="1200" kern="1200" baseline="0" dirty="0">
                <a:solidFill>
                  <a:schemeClr val="tx1"/>
                </a:solidFill>
                <a:effectLst/>
                <a:latin typeface="Times"/>
                <a:ea typeface="+mn-ea"/>
                <a:cs typeface="+mn-cs"/>
              </a:rPr>
              <a:t> This strategy aims to significantly reduce both our consumption of materials and our disposal of goods </a:t>
            </a:r>
            <a:r>
              <a:rPr lang="en-GB" sz="1200" kern="1200" baseline="0">
                <a:solidFill>
                  <a:schemeClr val="tx1"/>
                </a:solidFill>
                <a:effectLst/>
                <a:latin typeface="Times"/>
                <a:ea typeface="+mn-ea"/>
                <a:cs typeface="+mn-cs"/>
              </a:rPr>
              <a:t>to landfill. </a:t>
            </a:r>
            <a:endParaRPr lang="en-GB" sz="1200" kern="1200">
              <a:solidFill>
                <a:schemeClr val="tx1"/>
              </a:solidFill>
              <a:effectLst/>
              <a:latin typeface="Times"/>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346ED-B349-4F2E-877C-BFB119C8027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838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23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76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Times"/>
              <a:ea typeface="+mn-ea"/>
              <a:cs typeface="+mn-cs"/>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346ED-B349-4F2E-877C-BFB119C8027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805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and Introductions</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Introduce latest CCC advice and what this means for our Welsh targets </a:t>
            </a:r>
            <a:endParaRPr lang="en-GB"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Emissions must fall more quickly to meet our recommended Third Carbon Budget for Wales (by around 1.6 MtCO2e per year, compared to 1.2 MtCO2e per year from 2008 to 2018).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7D7E-90F1-4CA7-BA94-B9B1B15D75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409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Times"/>
              <a:ea typeface="+mn-ea"/>
              <a:cs typeface="+mn-cs"/>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346ED-B349-4F2E-877C-BFB119C8027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47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and Introductions</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Introduce latest CCC advice and what this means for our Welsh targets </a:t>
            </a:r>
            <a:endParaRPr lang="en-GB"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Emissions must fall more quickly to meet our recommended Third Carbon Budget for Wales (by around 1.6 MtCO2e per year, compared to 1.2 MtCO2e per year from 2008 to 2018).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7D7E-90F1-4CA7-BA94-B9B1B15D75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25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52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and Introductions</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Introduce latest CCC advice and what this means for our Welsh targets </a:t>
            </a:r>
            <a:endParaRPr lang="en-GB"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Emissions must fall more quickly to meet our recommended Third Carbon Budget for Wales (by around 1.6 MtCO2e per year, compared to 1.2 MtCO2e per year from 2008 to 2018).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7D7E-90F1-4CA7-BA94-B9B1B15D75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22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74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266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349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851615" y="2"/>
            <a:ext cx="2944545" cy="4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marL="0" marR="0" lvl="0" indent="0" algn="r" defTabSz="949325" rtl="0" eaLnBrk="1" fontAlgn="auto" latinLnBrk="0" hangingPunct="1">
              <a:lnSpc>
                <a:spcPct val="100000"/>
              </a:lnSpc>
              <a:spcBef>
                <a:spcPct val="0"/>
              </a:spcBef>
              <a:spcAft>
                <a:spcPts val="0"/>
              </a:spcAft>
              <a:buClrTx/>
              <a:buSzTx/>
              <a:buFontTx/>
              <a:buNone/>
              <a:tabLst/>
              <a:defRPr/>
            </a:pPr>
            <a:fld id="{ABC2AAAD-6397-4AE0-B68C-5240F2336D88}" type="datetime1">
              <a:rPr kumimoji="0" lang="en-GB" altLang="en-US" sz="10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949325" rtl="0" eaLnBrk="1" fontAlgn="auto" latinLnBrk="0" hangingPunct="1">
                <a:lnSpc>
                  <a:spcPct val="100000"/>
                </a:lnSpc>
                <a:spcBef>
                  <a:spcPct val="0"/>
                </a:spcBef>
                <a:spcAft>
                  <a:spcPts val="0"/>
                </a:spcAft>
                <a:buClrTx/>
                <a:buSzTx/>
                <a:buFontTx/>
                <a:buNone/>
                <a:tabLst/>
                <a:defRPr/>
              </a:pPr>
              <a:t>19/05/2022</a:t>
            </a:fld>
            <a:endParaRPr kumimoji="0" lang="en-GB" altLang="en-US" sz="1000" b="0" i="0" u="none" strike="noStrike" kern="1200" cap="none" spc="0" normalizeH="0" baseline="0" noProof="0">
              <a:ln>
                <a:noFill/>
              </a:ln>
              <a:solidFill>
                <a:prstClr val="black"/>
              </a:solidFill>
              <a:effectLst/>
              <a:uLnTx/>
              <a:uFillTx/>
              <a:latin typeface="Times" pitchFamily="18" charset="0"/>
              <a:ea typeface="+mn-ea"/>
              <a:cs typeface="+mn-cs"/>
            </a:endParaRPr>
          </a:p>
        </p:txBody>
      </p:sp>
      <p:sp>
        <p:nvSpPr>
          <p:cNvPr id="98307" name="Rectangle 7"/>
          <p:cNvSpPr txBox="1">
            <a:spLocks noGrp="1" noChangeArrowheads="1"/>
          </p:cNvSpPr>
          <p:nvPr/>
        </p:nvSpPr>
        <p:spPr bwMode="auto">
          <a:xfrm>
            <a:off x="3851615" y="9496418"/>
            <a:ext cx="2944545" cy="49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5" tIns="45152" rIns="90305" bIns="45152" anchor="b"/>
          <a:lstStyle>
            <a:lvl1pPr defTabSz="949325">
              <a:defRPr sz="1400">
                <a:solidFill>
                  <a:schemeClr val="tx1"/>
                </a:solidFill>
                <a:latin typeface="Arial" charset="0"/>
              </a:defRPr>
            </a:lvl1pPr>
            <a:lvl2pPr marL="763588" indent="-292100" defTabSz="949325">
              <a:defRPr sz="1400">
                <a:solidFill>
                  <a:schemeClr val="tx1"/>
                </a:solidFill>
                <a:latin typeface="Arial" charset="0"/>
              </a:defRPr>
            </a:lvl2pPr>
            <a:lvl3pPr marL="1177925" indent="-234950" defTabSz="949325">
              <a:defRPr sz="1400">
                <a:solidFill>
                  <a:schemeClr val="tx1"/>
                </a:solidFill>
                <a:latin typeface="Arial" charset="0"/>
              </a:defRPr>
            </a:lvl3pPr>
            <a:lvl4pPr marL="1651000" indent="-236538" defTabSz="949325">
              <a:defRPr sz="1400">
                <a:solidFill>
                  <a:schemeClr val="tx1"/>
                </a:solidFill>
                <a:latin typeface="Arial" charset="0"/>
              </a:defRPr>
            </a:lvl4pPr>
            <a:lvl5pPr marL="2122488" indent="-239713" defTabSz="949325">
              <a:defRPr sz="1400">
                <a:solidFill>
                  <a:schemeClr val="tx1"/>
                </a:solidFill>
                <a:latin typeface="Arial" charset="0"/>
              </a:defRPr>
            </a:lvl5pPr>
            <a:lvl6pPr marL="2579688" indent="-239713" defTabSz="949325" eaLnBrk="0" fontAlgn="base" hangingPunct="0">
              <a:spcBef>
                <a:spcPct val="40000"/>
              </a:spcBef>
              <a:spcAft>
                <a:spcPct val="0"/>
              </a:spcAft>
              <a:buChar char="•"/>
              <a:defRPr sz="1400">
                <a:solidFill>
                  <a:schemeClr val="tx1"/>
                </a:solidFill>
                <a:latin typeface="Arial" charset="0"/>
              </a:defRPr>
            </a:lvl6pPr>
            <a:lvl7pPr marL="3036888" indent="-239713" defTabSz="949325" eaLnBrk="0" fontAlgn="base" hangingPunct="0">
              <a:spcBef>
                <a:spcPct val="40000"/>
              </a:spcBef>
              <a:spcAft>
                <a:spcPct val="0"/>
              </a:spcAft>
              <a:buChar char="•"/>
              <a:defRPr sz="1400">
                <a:solidFill>
                  <a:schemeClr val="tx1"/>
                </a:solidFill>
                <a:latin typeface="Arial" charset="0"/>
              </a:defRPr>
            </a:lvl7pPr>
            <a:lvl8pPr marL="3494088" indent="-239713" defTabSz="949325" eaLnBrk="0" fontAlgn="base" hangingPunct="0">
              <a:spcBef>
                <a:spcPct val="40000"/>
              </a:spcBef>
              <a:spcAft>
                <a:spcPct val="0"/>
              </a:spcAft>
              <a:buChar char="•"/>
              <a:defRPr sz="1400">
                <a:solidFill>
                  <a:schemeClr val="tx1"/>
                </a:solidFill>
                <a:latin typeface="Arial" charset="0"/>
              </a:defRPr>
            </a:lvl8pPr>
            <a:lvl9pPr marL="3951288" indent="-239713" defTabSz="949325" eaLnBrk="0" fontAlgn="base" hangingPunct="0">
              <a:spcBef>
                <a:spcPct val="40000"/>
              </a:spcBef>
              <a:spcAft>
                <a:spcPct val="0"/>
              </a:spcAft>
              <a:buChar char="•"/>
              <a:defRPr sz="1400">
                <a:solidFill>
                  <a:schemeClr val="tx1"/>
                </a:solidFill>
                <a:latin typeface="Arial" charset="0"/>
              </a:defRPr>
            </a:lvl9pPr>
          </a:lstStyle>
          <a:p>
            <a:pPr marL="0" marR="0" lvl="0" indent="0" algn="r" defTabSz="949325" rtl="0" eaLnBrk="1" fontAlgn="auto" latinLnBrk="0" hangingPunct="1">
              <a:lnSpc>
                <a:spcPct val="100000"/>
              </a:lnSpc>
              <a:spcBef>
                <a:spcPct val="0"/>
              </a:spcBef>
              <a:spcAft>
                <a:spcPts val="0"/>
              </a:spcAft>
              <a:buClrTx/>
              <a:buSzTx/>
              <a:buFontTx/>
              <a:buNone/>
              <a:tabLst/>
              <a:defRPr/>
            </a:pPr>
            <a:fld id="{98BDB973-F556-48AA-98FB-C2E7FEF12D53}" type="slidenum">
              <a:rPr kumimoji="0" lang="en-GB" altLang="en-US" sz="1000" b="0" i="0" u="none" strike="noStrike" kern="1200" cap="none" spc="0" normalizeH="0" baseline="0" noProof="0">
                <a:ln>
                  <a:noFill/>
                </a:ln>
                <a:solidFill>
                  <a:prstClr val="black"/>
                </a:solidFill>
                <a:effectLst/>
                <a:uLnTx/>
                <a:uFillTx/>
                <a:latin typeface="Times" pitchFamily="18" charset="0"/>
                <a:ea typeface="+mn-ea"/>
                <a:cs typeface="+mn-cs"/>
              </a:rPr>
              <a:pPr marL="0" marR="0" lvl="0" indent="0" algn="r" defTabSz="949325" rtl="0" eaLnBrk="1" fontAlgn="auto" latinLnBrk="0" hangingPunct="1">
                <a:lnSpc>
                  <a:spcPct val="100000"/>
                </a:lnSpc>
                <a:spcBef>
                  <a:spcPct val="0"/>
                </a:spcBef>
                <a:spcAft>
                  <a:spcPts val="0"/>
                </a:spcAft>
                <a:buClrTx/>
                <a:buSzTx/>
                <a:buFontTx/>
                <a:buNone/>
                <a:tabLst/>
                <a:defRPr/>
              </a:pPr>
              <a:t>24</a:t>
            </a:fld>
            <a:endParaRPr kumimoji="0" lang="en-GB" altLang="en-US" sz="1000" b="0" i="0" u="none" strike="noStrike" kern="1200" cap="none" spc="0" normalizeH="0" baseline="0" noProof="0">
              <a:ln>
                <a:noFill/>
              </a:ln>
              <a:solidFill>
                <a:prstClr val="black"/>
              </a:solidFill>
              <a:effectLst/>
              <a:uLnTx/>
              <a:uFillTx/>
              <a:latin typeface="Times" pitchFamily="18" charset="0"/>
              <a:ea typeface="+mn-ea"/>
              <a:cs typeface="+mn-cs"/>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679162" y="4748985"/>
            <a:ext cx="5439356" cy="4499284"/>
          </a:xfrm>
          <a:noFill/>
        </p:spPr>
        <p:txBody>
          <a:bodyPr lIns="90305" tIns="45152" rIns="90305" bIns="45152"/>
          <a:lstStyle/>
          <a:p>
            <a:endParaRPr lang="en-GB" sz="1200" kern="1200" dirty="0">
              <a:solidFill>
                <a:schemeClr val="tx1"/>
              </a:solidFill>
              <a:effectLst/>
              <a:latin typeface="Times"/>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346ED-B349-4F2E-877C-BFB119C8027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631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81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731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60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6FF4B-8678-43E7-B336-647F8884BD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84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3A904-442B-4F15-8AE0-4B192D6F99C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60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Times"/>
              <a:ea typeface="+mn-ea"/>
              <a:cs typeface="+mn-cs"/>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346ED-B349-4F2E-877C-BFB119C8027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330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and Introductions</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Introduce latest CCC advice and what this means for our Welsh targets </a:t>
            </a:r>
            <a:endParaRPr lang="en-GB"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Emissions must fall more quickly to meet our recommended Third Carbon Budget for Wales (by around 1.6 MtCO2e per year, compared to 1.2 MtCO2e per year from 2008 to 2018).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7D7E-90F1-4CA7-BA94-B9B1B15D75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11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FBF3-759B-B947-8EF0-9E13568F39CF}"/>
              </a:ext>
            </a:extLst>
          </p:cNvPr>
          <p:cNvSpPr>
            <a:spLocks noGrp="1"/>
          </p:cNvSpPr>
          <p:nvPr>
            <p:ph type="ctrTitle"/>
          </p:nvPr>
        </p:nvSpPr>
        <p:spPr>
          <a:xfrm>
            <a:off x="539197" y="1819384"/>
            <a:ext cx="4454221" cy="876106"/>
          </a:xfrm>
          <a:prstGeom prst="rect">
            <a:avLst/>
          </a:prstGeom>
        </p:spPr>
        <p:txBody>
          <a:bodyPr anchor="t"/>
          <a:lstStyle>
            <a:lvl1pPr algn="l">
              <a:defRPr sz="300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82717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_Normal">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743DA856-FDC1-4452-A8D4-AB7E6F65095A}"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Text Placeholder 3"/>
          <p:cNvSpPr>
            <a:spLocks noGrp="1"/>
          </p:cNvSpPr>
          <p:nvPr>
            <p:ph type="body" sz="quarter" idx="19" hasCustomPrompt="1"/>
          </p:nvPr>
        </p:nvSpPr>
        <p:spPr>
          <a:xfrm>
            <a:off x="358776" y="600531"/>
            <a:ext cx="7921625" cy="433388"/>
          </a:xfrm>
        </p:spPr>
        <p:txBody>
          <a:bodyPr/>
          <a:lstStyle>
            <a:lvl1pPr>
              <a:defRPr sz="1500" b="0"/>
            </a:lvl1pPr>
          </a:lstStyle>
          <a:p>
            <a:pPr lvl="0"/>
            <a:r>
              <a:rPr lang="en-GB" noProof="0" dirty="0"/>
              <a:t>subtitle</a:t>
            </a:r>
          </a:p>
        </p:txBody>
      </p:sp>
      <p:sp>
        <p:nvSpPr>
          <p:cNvPr id="9"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854107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highlight box">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9" name="Espace réservé du texte 7"/>
          <p:cNvSpPr>
            <a:spLocks noGrp="1"/>
          </p:cNvSpPr>
          <p:nvPr>
            <p:ph type="body" sz="quarter" idx="15" hasCustomPrompt="1"/>
          </p:nvPr>
        </p:nvSpPr>
        <p:spPr bwMode="gray">
          <a:xfrm>
            <a:off x="0" y="3936701"/>
            <a:ext cx="879150" cy="644004"/>
          </a:xfrm>
          <a:solidFill>
            <a:schemeClr val="accent6"/>
          </a:solidFill>
        </p:spPr>
        <p:txBody>
          <a:bodyPr wrap="square" lIns="684000" tIns="72000" rIns="180000" bIns="72000" anchor="b" anchorCtr="0">
            <a:spAutoFit/>
          </a:bodyPr>
          <a:lstStyle>
            <a:lvl1pPr>
              <a:lnSpc>
                <a:spcPct val="90000"/>
              </a:lnSpc>
              <a:spcBef>
                <a:spcPts val="0"/>
              </a:spcBef>
              <a:defRPr sz="900" b="0">
                <a:solidFill>
                  <a:schemeClr val="bg1"/>
                </a:solidFill>
              </a:defRPr>
            </a:lvl1pPr>
            <a:lvl2pPr>
              <a:lnSpc>
                <a:spcPct val="90000"/>
              </a:lnSpc>
              <a:defRPr/>
            </a:lvl2pPr>
          </a:lstStyle>
          <a:p>
            <a:pPr lvl="0"/>
            <a:r>
              <a:rPr lang="en-GB" noProof="0" dirty="0"/>
              <a:t>Text</a:t>
            </a:r>
          </a:p>
        </p:txBody>
      </p:sp>
      <p:sp>
        <p:nvSpPr>
          <p:cNvPr id="10" name="Espace réservé de la date 9"/>
          <p:cNvSpPr>
            <a:spLocks noGrp="1"/>
          </p:cNvSpPr>
          <p:nvPr>
            <p:ph type="dt" sz="half" idx="16"/>
          </p:nvPr>
        </p:nvSpPr>
        <p:spPr bwMode="gray"/>
        <p:txBody>
          <a:bodyPr/>
          <a:lstStyle/>
          <a:p>
            <a:fld id="{0C1CEB86-436A-4C51-B7F9-B013C0CDEC67}"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656797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86BADC8E-1818-4B7C-8B53-9BE9B1521E13}"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Text Placeholder 3"/>
          <p:cNvSpPr>
            <a:spLocks noGrp="1"/>
          </p:cNvSpPr>
          <p:nvPr>
            <p:ph type="body" sz="quarter" idx="19" hasCustomPrompt="1"/>
          </p:nvPr>
        </p:nvSpPr>
        <p:spPr>
          <a:xfrm>
            <a:off x="358776" y="599191"/>
            <a:ext cx="7921625" cy="433388"/>
          </a:xfrm>
        </p:spPr>
        <p:txBody>
          <a:bodyPr/>
          <a:lstStyle>
            <a:lvl1pPr>
              <a:defRPr sz="1500" b="0"/>
            </a:lvl1pPr>
          </a:lstStyle>
          <a:p>
            <a:pPr lvl="0"/>
            <a:r>
              <a:rPr lang="en-GB" noProof="0" dirty="0"/>
              <a:t>subtitle</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2313343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item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ECB1943A-9FE0-4EB2-B4D0-94C2F92F717C}"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15" name="Espace réservé du contenu 2"/>
          <p:cNvSpPr>
            <a:spLocks noGrp="1"/>
          </p:cNvSpPr>
          <p:nvPr>
            <p:ph idx="19" hasCustomPrompt="1"/>
          </p:nvPr>
        </p:nvSpPr>
        <p:spPr bwMode="gray">
          <a:xfrm>
            <a:off x="4500400"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1513075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0" name="Espace réservé de la date 9"/>
          <p:cNvSpPr>
            <a:spLocks noGrp="1"/>
          </p:cNvSpPr>
          <p:nvPr>
            <p:ph type="dt" sz="half" idx="16"/>
          </p:nvPr>
        </p:nvSpPr>
        <p:spPr bwMode="gray"/>
        <p:txBody>
          <a:bodyPr/>
          <a:lstStyle/>
          <a:p>
            <a:fld id="{510C4B39-8606-4246-813F-69BD6BDD0849}"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pour une image  3"/>
          <p:cNvSpPr>
            <a:spLocks noGrp="1"/>
          </p:cNvSpPr>
          <p:nvPr>
            <p:ph type="pic" sz="quarter" idx="19" hasCustomPrompt="1"/>
          </p:nvPr>
        </p:nvSpPr>
        <p:spPr bwMode="gray">
          <a:xfrm>
            <a:off x="4321176" y="1356935"/>
            <a:ext cx="3959225" cy="2889000"/>
          </a:xfrm>
        </p:spPr>
        <p:txBody>
          <a:bodyPr tIns="792000" anchor="ctr" anchorCtr="0"/>
          <a:lstStyle>
            <a:lvl1pPr algn="ctr">
              <a:defRPr sz="1125" b="0"/>
            </a:lvl1pPr>
          </a:lstStyle>
          <a:p>
            <a:r>
              <a:rPr lang="en-GB" noProof="0" dirty="0"/>
              <a:t>Select the icon to insert a picture</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3"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24131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8101013"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FC638E49-5531-4684-AB64-21662551470B}"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du texte 3"/>
          <p:cNvSpPr>
            <a:spLocks noGrp="1"/>
          </p:cNvSpPr>
          <p:nvPr>
            <p:ph type="body" sz="quarter" idx="19" hasCustomPrompt="1"/>
          </p:nvPr>
        </p:nvSpPr>
        <p:spPr bwMode="gray">
          <a:xfrm>
            <a:off x="358775" y="1356364"/>
            <a:ext cx="2268000" cy="595040"/>
          </a:xfrm>
        </p:spPr>
        <p:txBody>
          <a:bodyPr/>
          <a:lstStyle/>
          <a:p>
            <a:pPr lvl="0"/>
            <a:r>
              <a:rPr lang="en-GB" altLang="fr-FR" noProof="0" dirty="0"/>
              <a:t>Text</a:t>
            </a:r>
          </a:p>
        </p:txBody>
      </p:sp>
      <p:sp>
        <p:nvSpPr>
          <p:cNvPr id="13" name="Espace réservé du texte 3"/>
          <p:cNvSpPr>
            <a:spLocks noGrp="1"/>
          </p:cNvSpPr>
          <p:nvPr>
            <p:ph type="body" sz="quarter" idx="20" hasCustomPrompt="1"/>
          </p:nvPr>
        </p:nvSpPr>
        <p:spPr bwMode="gray">
          <a:xfrm>
            <a:off x="3348325" y="1355641"/>
            <a:ext cx="2268000" cy="595040"/>
          </a:xfrm>
        </p:spPr>
        <p:txBody>
          <a:bodyPr/>
          <a:lstStyle/>
          <a:p>
            <a:pPr lvl="0"/>
            <a:r>
              <a:rPr lang="en-GB" altLang="fr-FR" noProof="0" dirty="0"/>
              <a:t>Text</a:t>
            </a:r>
          </a:p>
        </p:txBody>
      </p:sp>
      <p:sp>
        <p:nvSpPr>
          <p:cNvPr id="14" name="Espace réservé du texte 3"/>
          <p:cNvSpPr>
            <a:spLocks noGrp="1"/>
          </p:cNvSpPr>
          <p:nvPr>
            <p:ph type="body" sz="quarter" idx="21" hasCustomPrompt="1"/>
          </p:nvPr>
        </p:nvSpPr>
        <p:spPr bwMode="gray">
          <a:xfrm>
            <a:off x="6336000" y="1355641"/>
            <a:ext cx="2268000" cy="595040"/>
          </a:xfrm>
        </p:spPr>
        <p:txBody>
          <a:bodyPr/>
          <a:lstStyle/>
          <a:p>
            <a:pPr lvl="0"/>
            <a:r>
              <a:rPr lang="en-GB" altLang="fr-FR" noProof="0" dirty="0"/>
              <a:t>Text</a:t>
            </a:r>
          </a:p>
        </p:txBody>
      </p:sp>
      <p:sp>
        <p:nvSpPr>
          <p:cNvPr id="15" name="Espace réservé pour une image  3"/>
          <p:cNvSpPr>
            <a:spLocks noGrp="1"/>
          </p:cNvSpPr>
          <p:nvPr>
            <p:ph type="pic" sz="quarter" idx="22" hasCustomPrompt="1"/>
          </p:nvPr>
        </p:nvSpPr>
        <p:spPr bwMode="gray">
          <a:xfrm>
            <a:off x="358775" y="2058591"/>
            <a:ext cx="2808000" cy="2457000"/>
          </a:xfrm>
        </p:spPr>
        <p:txBody>
          <a:bodyPr tIns="792000" anchor="ctr" anchorCtr="0"/>
          <a:lstStyle>
            <a:lvl1pPr algn="ctr">
              <a:defRPr sz="1125" b="0"/>
            </a:lvl1pPr>
          </a:lstStyle>
          <a:p>
            <a:r>
              <a:rPr lang="en-GB" noProof="0" dirty="0"/>
              <a:t>Select the icon to insert a picture</a:t>
            </a:r>
          </a:p>
        </p:txBody>
      </p:sp>
      <p:sp>
        <p:nvSpPr>
          <p:cNvPr id="16" name="Espace réservé pour une image  3"/>
          <p:cNvSpPr>
            <a:spLocks noGrp="1"/>
          </p:cNvSpPr>
          <p:nvPr>
            <p:ph type="pic" sz="quarter" idx="23" hasCustomPrompt="1"/>
          </p:nvPr>
        </p:nvSpPr>
        <p:spPr bwMode="gray">
          <a:xfrm>
            <a:off x="3348325" y="2057400"/>
            <a:ext cx="2808000" cy="2457000"/>
          </a:xfrm>
        </p:spPr>
        <p:txBody>
          <a:bodyPr tIns="792000" anchor="ctr" anchorCtr="0"/>
          <a:lstStyle>
            <a:lvl1pPr algn="ctr">
              <a:defRPr sz="1125" b="0"/>
            </a:lvl1pPr>
          </a:lstStyle>
          <a:p>
            <a:r>
              <a:rPr lang="en-GB" noProof="0" dirty="0"/>
              <a:t>Select the icon to insert a picture</a:t>
            </a:r>
          </a:p>
        </p:txBody>
      </p:sp>
      <p:sp>
        <p:nvSpPr>
          <p:cNvPr id="17" name="Espace réservé pour une image  3"/>
          <p:cNvSpPr>
            <a:spLocks noGrp="1"/>
          </p:cNvSpPr>
          <p:nvPr>
            <p:ph type="pic" sz="quarter" idx="24" hasCustomPrompt="1"/>
          </p:nvPr>
        </p:nvSpPr>
        <p:spPr bwMode="gray">
          <a:xfrm>
            <a:off x="6336000" y="2058591"/>
            <a:ext cx="2808000" cy="2457000"/>
          </a:xfrm>
        </p:spPr>
        <p:txBody>
          <a:bodyPr tIns="792000" anchor="ctr" anchorCtr="0"/>
          <a:lstStyle>
            <a:lvl1pPr algn="ctr">
              <a:defRPr sz="1125" b="0"/>
            </a:lvl1pPr>
          </a:lstStyle>
          <a:p>
            <a:r>
              <a:rPr lang="en-GB" noProof="0" dirty="0"/>
              <a:t>Select the icon to insert a picture</a:t>
            </a:r>
          </a:p>
        </p:txBody>
      </p:sp>
    </p:spTree>
    <p:extLst>
      <p:ext uri="{BB962C8B-B14F-4D97-AF65-F5344CB8AC3E}">
        <p14:creationId xmlns:p14="http://schemas.microsoft.com/office/powerpoint/2010/main" val="2339323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bsection title_Blue">
    <p:spTree>
      <p:nvGrpSpPr>
        <p:cNvPr id="1" name=""/>
        <p:cNvGrpSpPr/>
        <p:nvPr/>
      </p:nvGrpSpPr>
      <p:grpSpPr>
        <a:xfrm>
          <a:off x="0" y="0"/>
          <a:ext cx="0" cy="0"/>
          <a:chOff x="0" y="0"/>
          <a:chExt cx="0" cy="0"/>
        </a:xfrm>
      </p:grpSpPr>
      <p:grpSp>
        <p:nvGrpSpPr>
          <p:cNvPr id="4" name="Group 3"/>
          <p:cNvGrpSpPr/>
          <p:nvPr userDrawn="1"/>
        </p:nvGrpSpPr>
        <p:grpSpPr>
          <a:xfrm>
            <a:off x="0" y="1"/>
            <a:ext cx="9144000" cy="5148263"/>
            <a:chOff x="0" y="0"/>
            <a:chExt cx="9144000" cy="5148263"/>
          </a:xfrm>
        </p:grpSpPr>
        <p:pic>
          <p:nvPicPr>
            <p:cNvPr id="11" name="Picture 11" descr="FD_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8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Logo_suite_3_40x20"/>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00963" y="4425950"/>
              <a:ext cx="1439862" cy="7207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re 1"/>
          <p:cNvSpPr>
            <a:spLocks noGrp="1"/>
          </p:cNvSpPr>
          <p:nvPr>
            <p:ph type="title" hasCustomPrompt="1"/>
          </p:nvPr>
        </p:nvSpPr>
        <p:spPr bwMode="gray"/>
        <p:txBody>
          <a:bodyPr/>
          <a:lstStyle>
            <a:lvl1pPr>
              <a:defRPr>
                <a:solidFill>
                  <a:schemeClr val="bg1"/>
                </a:solidFill>
              </a:defRPr>
            </a:lvl1pPr>
          </a:lstStyle>
          <a:p>
            <a:r>
              <a:rPr lang="en-GB" noProof="0" dirty="0"/>
              <a:t>subsection title</a:t>
            </a:r>
          </a:p>
        </p:txBody>
      </p:sp>
      <p:sp>
        <p:nvSpPr>
          <p:cNvPr id="7" name="Espace réservé du texte 6"/>
          <p:cNvSpPr>
            <a:spLocks noGrp="1"/>
          </p:cNvSpPr>
          <p:nvPr>
            <p:ph type="body" sz="quarter" idx="12" hasCustomPrompt="1"/>
          </p:nvPr>
        </p:nvSpPr>
        <p:spPr bwMode="gray">
          <a:xfrm>
            <a:off x="358776" y="2276100"/>
            <a:ext cx="7921625" cy="2239941"/>
          </a:xfrm>
        </p:spPr>
        <p:txBody>
          <a:bodyPr/>
          <a:lstStyle>
            <a:lvl1pPr>
              <a:defRPr>
                <a:solidFill>
                  <a:schemeClr val="bg1"/>
                </a:solidFill>
              </a:defRPr>
            </a:lvl1pPr>
          </a:lstStyle>
          <a:p>
            <a:pPr lvl="0"/>
            <a:r>
              <a:rPr lang="en-GB" noProof="0" dirty="0"/>
              <a:t>subtitle</a:t>
            </a:r>
          </a:p>
        </p:txBody>
      </p:sp>
      <p:sp>
        <p:nvSpPr>
          <p:cNvPr id="6" name="Espace réservé de la date 5"/>
          <p:cNvSpPr>
            <a:spLocks noGrp="1"/>
          </p:cNvSpPr>
          <p:nvPr>
            <p:ph type="dt" sz="half" idx="13"/>
          </p:nvPr>
        </p:nvSpPr>
        <p:spPr bwMode="gray"/>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B99D15-E1CF-4F03-BF82-16F9252407B4}" type="datetime4">
              <a:rPr kumimoji="0" lang="en-GB" sz="100" b="0" i="0" u="none" strike="noStrike" kern="1200" cap="none" spc="0" normalizeH="0" baseline="0" noProof="0" smtClean="0">
                <a:ln>
                  <a:noFill/>
                </a:ln>
                <a:solidFill>
                  <a:srgbClr val="FFFFFF">
                    <a:alpha val="0"/>
                  </a:srgb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 May 2022</a:t>
            </a:fld>
            <a:endParaRPr kumimoji="0" lang="en-GB" sz="100" b="0" i="0" u="none" strike="noStrike" kern="1200" cap="none" spc="0" normalizeH="0" baseline="0" noProof="0" dirty="0">
              <a:ln>
                <a:noFill/>
              </a:ln>
              <a:solidFill>
                <a:srgbClr val="FFFFFF">
                  <a:alpha val="0"/>
                </a:srgbClr>
              </a:solidFill>
              <a:effectLst/>
              <a:uLnTx/>
              <a:uFillTx/>
              <a:latin typeface="Arial"/>
              <a:ea typeface="+mn-ea"/>
              <a:cs typeface="+mn-cs"/>
            </a:endParaRPr>
          </a:p>
        </p:txBody>
      </p:sp>
      <p:sp>
        <p:nvSpPr>
          <p:cNvPr id="12" name="Espace réservé du pied de page 11"/>
          <p:cNvSpPr>
            <a:spLocks noGrp="1"/>
          </p:cNvSpPr>
          <p:nvPr>
            <p:ph type="ftr" sz="quarter" idx="14"/>
          </p:nvPr>
        </p:nvSpPr>
        <p:spPr bwMode="gray">
          <a:xfrm>
            <a:off x="2015740" y="4786313"/>
            <a:ext cx="5400000" cy="108000"/>
          </a:xfrm>
          <a:prstGeom prst="rect">
            <a:avLst/>
          </a:prstGeom>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fr-FR" sz="1800" b="0" i="0" u="none" strike="noStrike" kern="1200" cap="none" spc="0" normalizeH="0" baseline="0" noProof="0" dirty="0">
                <a:ln>
                  <a:noFill/>
                </a:ln>
                <a:solidFill>
                  <a:srgbClr val="FFFFFF"/>
                </a:solidFill>
                <a:effectLst/>
                <a:uLnTx/>
                <a:uFillTx/>
                <a:latin typeface="Arial"/>
                <a:ea typeface="+mn-ea"/>
                <a:cs typeface="+mn-cs"/>
              </a:rPr>
              <a:t>Recoup Conference 2017</a:t>
            </a:r>
          </a:p>
        </p:txBody>
      </p:sp>
      <p:sp>
        <p:nvSpPr>
          <p:cNvPr id="13" name="Espace réservé du numéro de diapositive 12"/>
          <p:cNvSpPr>
            <a:spLocks noGrp="1"/>
          </p:cNvSpPr>
          <p:nvPr>
            <p:ph type="sldNum" sz="quarter" idx="15"/>
          </p:nvPr>
        </p:nvSpPr>
        <p:spPr bwMode="gray"/>
        <p:txBody>
          <a:bodyPr/>
          <a:lstStyle>
            <a:lvl1pPr>
              <a:defRPr>
                <a:solidFill>
                  <a:schemeClr val="accent6"/>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C85812-F953-4AE8-878A-A89F38174EA6}" type="slidenum">
              <a:rPr kumimoji="0" lang="en-GB" altLang="fr-FR" sz="750" b="1" i="0" u="none" strike="noStrike" kern="1200" cap="none" spc="0" normalizeH="0" baseline="0" noProof="0" smtClean="0">
                <a:ln>
                  <a:noFill/>
                </a:ln>
                <a:solidFill>
                  <a:srgbClr val="AADC14"/>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r>
              <a:rPr kumimoji="0" lang="en-GB" altLang="fr-FR" sz="750" b="1" i="0" u="none" strike="noStrike" kern="1200" cap="none" spc="0" normalizeH="0" baseline="0" noProof="0" dirty="0">
                <a:ln>
                  <a:noFill/>
                </a:ln>
                <a:solidFill>
                  <a:srgbClr val="AADC14"/>
                </a:solidFill>
                <a:effectLst/>
                <a:uLnTx/>
                <a:uFillTx/>
                <a:latin typeface="Arial"/>
                <a:ea typeface="+mn-ea"/>
                <a:cs typeface="+mn-cs"/>
              </a:rPr>
              <a:t> I</a:t>
            </a:r>
          </a:p>
        </p:txBody>
      </p:sp>
      <p:sp>
        <p:nvSpPr>
          <p:cNvPr id="9" name="TextBox 8"/>
          <p:cNvSpPr txBox="1"/>
          <p:nvPr userDrawn="1"/>
        </p:nvSpPr>
        <p:spPr>
          <a:xfrm>
            <a:off x="683568" y="4786313"/>
            <a:ext cx="1224160" cy="115416"/>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A59FE4-B813-46F0-8874-98A66F66A195}" type="datetime4">
              <a:rPr kumimoji="0" lang="en-GB" sz="7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 May 2022</a:t>
            </a:fld>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9472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A996582-CFE1-B64D-8F9C-17C3A993817F}"/>
              </a:ext>
            </a:extLst>
          </p:cNvPr>
          <p:cNvGrpSpPr/>
          <p:nvPr userDrawn="1"/>
        </p:nvGrpSpPr>
        <p:grpSpPr>
          <a:xfrm>
            <a:off x="0" y="1007262"/>
            <a:ext cx="2166776" cy="3159942"/>
            <a:chOff x="0" y="811323"/>
            <a:chExt cx="2166776" cy="3159942"/>
          </a:xfrm>
          <a:solidFill>
            <a:srgbClr val="24ABB5"/>
          </a:solidFill>
        </p:grpSpPr>
        <p:sp>
          <p:nvSpPr>
            <p:cNvPr id="16" name="Freeform 15">
              <a:extLst>
                <a:ext uri="{FF2B5EF4-FFF2-40B4-BE49-F238E27FC236}">
                  <a16:creationId xmlns:a16="http://schemas.microsoft.com/office/drawing/2014/main" id="{7BE4F7F3-720A-EE40-9E3F-4A352CF7EC2E}"/>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10C1DCC6-55E5-3E42-8B6A-0B835F71E3A2}"/>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5CED775A-86FF-514F-81DF-0FA0EF54A9C1}"/>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
        <p:nvSpPr>
          <p:cNvPr id="12" name="Content Placeholder 2">
            <a:extLst>
              <a:ext uri="{FF2B5EF4-FFF2-40B4-BE49-F238E27FC236}">
                <a16:creationId xmlns:a16="http://schemas.microsoft.com/office/drawing/2014/main" id="{2FCC8878-980C-0648-AB28-DE90D6872FE5}"/>
              </a:ext>
            </a:extLst>
          </p:cNvPr>
          <p:cNvSpPr>
            <a:spLocks noGrp="1"/>
          </p:cNvSpPr>
          <p:nvPr>
            <p:ph idx="1"/>
          </p:nvPr>
        </p:nvSpPr>
        <p:spPr>
          <a:xfrm>
            <a:off x="253553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9735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3471-5418-3440-9CB2-DD512468660C}"/>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344F1BF6-BAA4-3149-BC6E-6D7E717A48FF}"/>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8" name="Group 7">
            <a:extLst>
              <a:ext uri="{FF2B5EF4-FFF2-40B4-BE49-F238E27FC236}">
                <a16:creationId xmlns:a16="http://schemas.microsoft.com/office/drawing/2014/main" id="{4800FA88-1130-9E42-A00B-4D1081995488}"/>
              </a:ext>
            </a:extLst>
          </p:cNvPr>
          <p:cNvGrpSpPr/>
          <p:nvPr userDrawn="1"/>
        </p:nvGrpSpPr>
        <p:grpSpPr>
          <a:xfrm flipH="1">
            <a:off x="6977224" y="710624"/>
            <a:ext cx="2166776" cy="3159942"/>
            <a:chOff x="0" y="811323"/>
            <a:chExt cx="2166776" cy="3159942"/>
          </a:xfrm>
          <a:solidFill>
            <a:srgbClr val="86B245"/>
          </a:solidFill>
        </p:grpSpPr>
        <p:sp>
          <p:nvSpPr>
            <p:cNvPr id="9" name="Freeform 8">
              <a:extLst>
                <a:ext uri="{FF2B5EF4-FFF2-40B4-BE49-F238E27FC236}">
                  <a16:creationId xmlns:a16="http://schemas.microsoft.com/office/drawing/2014/main" id="{FA69B8E2-DAC9-754A-85F8-E657C6C0A105}"/>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F7F0485E-9600-4A48-ABD9-D5DAD14887CF}"/>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4518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3471-5418-3440-9CB2-DD512468660C}"/>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344F1BF6-BAA4-3149-BC6E-6D7E717A48FF}"/>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5FB2D8C-BB18-BA46-87F7-CE01191D2D15}"/>
              </a:ext>
            </a:extLst>
          </p:cNvPr>
          <p:cNvGrpSpPr/>
          <p:nvPr userDrawn="1"/>
        </p:nvGrpSpPr>
        <p:grpSpPr>
          <a:xfrm flipH="1">
            <a:off x="6977224" y="710624"/>
            <a:ext cx="2166776" cy="3159942"/>
            <a:chOff x="0" y="811323"/>
            <a:chExt cx="2166776" cy="3159942"/>
          </a:xfrm>
          <a:solidFill>
            <a:srgbClr val="E67336"/>
          </a:solidFill>
        </p:grpSpPr>
        <p:sp>
          <p:nvSpPr>
            <p:cNvPr id="6" name="Freeform 5">
              <a:extLst>
                <a:ext uri="{FF2B5EF4-FFF2-40B4-BE49-F238E27FC236}">
                  <a16:creationId xmlns:a16="http://schemas.microsoft.com/office/drawing/2014/main" id="{7A2F46DE-7F4D-C44E-B955-0EF0B72ACEE4}"/>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364EB6C5-AA75-584E-B402-8D304ECCB786}"/>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9028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EDC5-CA69-2F43-8629-5676B93631BB}"/>
              </a:ext>
            </a:extLst>
          </p:cNvPr>
          <p:cNvSpPr>
            <a:spLocks noGrp="1"/>
          </p:cNvSpPr>
          <p:nvPr>
            <p:ph type="title"/>
          </p:nvPr>
        </p:nvSpPr>
        <p:spPr>
          <a:xfrm>
            <a:off x="297712" y="274638"/>
            <a:ext cx="8217638" cy="586599"/>
          </a:xfrm>
          <a:prstGeom prst="rect">
            <a:avLst/>
          </a:prstGeom>
        </p:spPr>
        <p:txBody>
          <a:bodyPr/>
          <a:lstStyle>
            <a:lvl1pPr>
              <a:defRPr sz="3000" b="0" i="0">
                <a:solidFill>
                  <a:srgbClr val="1D4F82"/>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9CB538B8-64D1-F446-A6A7-252750EA2DC7}"/>
              </a:ext>
            </a:extLst>
          </p:cNvPr>
          <p:cNvSpPr>
            <a:spLocks noGrp="1"/>
          </p:cNvSpPr>
          <p:nvPr>
            <p:ph idx="1"/>
          </p:nvPr>
        </p:nvSpPr>
        <p:spPr>
          <a:xfrm>
            <a:off x="297712" y="1056490"/>
            <a:ext cx="8217638" cy="2755423"/>
          </a:xfrm>
          <a:prstGeom prst="rect">
            <a:avLst/>
          </a:prstGeom>
        </p:spPr>
        <p:txBody>
          <a:bodyPr/>
          <a:lstStyle>
            <a:lvl1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1pPr>
            <a:lvl2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2pPr>
            <a:lvl3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3pPr>
            <a:lvl4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4pPr>
            <a:lvl5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0818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D95D59A-89FE-304D-BC9F-7BBA36C596E1}"/>
              </a:ext>
            </a:extLst>
          </p:cNvPr>
          <p:cNvSpPr>
            <a:spLocks noGrp="1"/>
          </p:cNvSpPr>
          <p:nvPr>
            <p:ph idx="1"/>
          </p:nvPr>
        </p:nvSpPr>
        <p:spPr>
          <a:xfrm>
            <a:off x="297712" y="912884"/>
            <a:ext cx="5990272" cy="1949069"/>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DE21C75-679A-064A-B4A7-92AA5AE61595}"/>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46D28A2-FA82-BA49-90AB-7376655B9079}"/>
              </a:ext>
            </a:extLst>
          </p:cNvPr>
          <p:cNvGrpSpPr/>
          <p:nvPr userDrawn="1"/>
        </p:nvGrpSpPr>
        <p:grpSpPr>
          <a:xfrm>
            <a:off x="2410300" y="3245992"/>
            <a:ext cx="4321700" cy="1897508"/>
            <a:chOff x="2410300" y="3245992"/>
            <a:chExt cx="4321700" cy="1897508"/>
          </a:xfrm>
          <a:solidFill>
            <a:srgbClr val="1E4F83"/>
          </a:solidFill>
        </p:grpSpPr>
        <p:sp>
          <p:nvSpPr>
            <p:cNvPr id="22" name="Freeform 21">
              <a:extLst>
                <a:ext uri="{FF2B5EF4-FFF2-40B4-BE49-F238E27FC236}">
                  <a16:creationId xmlns:a16="http://schemas.microsoft.com/office/drawing/2014/main" id="{0056A81E-0B15-F745-8CA1-D51DBBD2D45C}"/>
                </a:ext>
              </a:extLst>
            </p:cNvPr>
            <p:cNvSpPr/>
            <p:nvPr userDrawn="1"/>
          </p:nvSpPr>
          <p:spPr>
            <a:xfrm>
              <a:off x="4120824" y="3245992"/>
              <a:ext cx="897440" cy="563120"/>
            </a:xfrm>
            <a:custGeom>
              <a:avLst/>
              <a:gdLst>
                <a:gd name="connsiteX0" fmla="*/ 448833 w 897440"/>
                <a:gd name="connsiteY0" fmla="*/ 0 h 563120"/>
                <a:gd name="connsiteX1" fmla="*/ 897432 w 897440"/>
                <a:gd name="connsiteY1" fmla="*/ 502643 h 563120"/>
                <a:gd name="connsiteX2" fmla="*/ 891990 w 897440"/>
                <a:gd name="connsiteY2" fmla="*/ 563120 h 563120"/>
                <a:gd name="connsiteX3" fmla="*/ 6886 w 897440"/>
                <a:gd name="connsiteY3" fmla="*/ 563120 h 563120"/>
                <a:gd name="connsiteX4" fmla="*/ 7 w 897440"/>
                <a:gd name="connsiteY4" fmla="*/ 502643 h 563120"/>
                <a:gd name="connsiteX5" fmla="*/ 448833 w 897440"/>
                <a:gd name="connsiteY5" fmla="*/ 0 h 5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440" h="563120">
                  <a:moveTo>
                    <a:pt x="448833" y="0"/>
                  </a:moveTo>
                  <a:cubicBezTo>
                    <a:pt x="696224" y="0"/>
                    <a:pt x="897432" y="225581"/>
                    <a:pt x="897432" y="502643"/>
                  </a:cubicBezTo>
                  <a:cubicBezTo>
                    <a:pt x="897578" y="522930"/>
                    <a:pt x="895755" y="543184"/>
                    <a:pt x="891990" y="563120"/>
                  </a:cubicBezTo>
                  <a:lnTo>
                    <a:pt x="6886" y="563120"/>
                  </a:lnTo>
                  <a:cubicBezTo>
                    <a:pt x="2171" y="543311"/>
                    <a:pt x="-138" y="523005"/>
                    <a:pt x="7" y="502643"/>
                  </a:cubicBezTo>
                  <a:cubicBezTo>
                    <a:pt x="7" y="225581"/>
                    <a:pt x="201442" y="0"/>
                    <a:pt x="4488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8D9BAB62-8756-F54F-B9A5-ED45C8F5D163}"/>
                </a:ext>
              </a:extLst>
            </p:cNvPr>
            <p:cNvSpPr/>
            <p:nvPr userDrawn="1"/>
          </p:nvSpPr>
          <p:spPr>
            <a:xfrm>
              <a:off x="2410300" y="4068031"/>
              <a:ext cx="4321700" cy="1075469"/>
            </a:xfrm>
            <a:custGeom>
              <a:avLst/>
              <a:gdLst>
                <a:gd name="connsiteX0" fmla="*/ 1611590 w 4321700"/>
                <a:gd name="connsiteY0" fmla="*/ 0 h 1075469"/>
                <a:gd name="connsiteX1" fmla="*/ 1985511 w 4321700"/>
                <a:gd name="connsiteY1" fmla="*/ 0 h 1075469"/>
                <a:gd name="connsiteX2" fmla="*/ 1596473 w 4321700"/>
                <a:gd name="connsiteY2" fmla="*/ 660036 h 1075469"/>
                <a:gd name="connsiteX3" fmla="*/ 1595037 w 4321700"/>
                <a:gd name="connsiteY3" fmla="*/ 672358 h 1075469"/>
                <a:gd name="connsiteX4" fmla="*/ 1607433 w 4321700"/>
                <a:gd name="connsiteY4" fmla="*/ 670165 h 1075469"/>
                <a:gd name="connsiteX5" fmla="*/ 2153915 w 4321700"/>
                <a:gd name="connsiteY5" fmla="*/ 618533 h 1075469"/>
                <a:gd name="connsiteX6" fmla="*/ 2162229 w 4321700"/>
                <a:gd name="connsiteY6" fmla="*/ 618533 h 1075469"/>
                <a:gd name="connsiteX7" fmla="*/ 2717555 w 4321700"/>
                <a:gd name="connsiteY7" fmla="*/ 670165 h 1075469"/>
                <a:gd name="connsiteX8" fmla="*/ 2729875 w 4321700"/>
                <a:gd name="connsiteY8" fmla="*/ 672434 h 1075469"/>
                <a:gd name="connsiteX9" fmla="*/ 2728515 w 4321700"/>
                <a:gd name="connsiteY9" fmla="*/ 659809 h 1075469"/>
                <a:gd name="connsiteX10" fmla="*/ 2327912 w 4321700"/>
                <a:gd name="connsiteY10" fmla="*/ 302 h 1075469"/>
                <a:gd name="connsiteX11" fmla="*/ 2702362 w 4321700"/>
                <a:gd name="connsiteY11" fmla="*/ 302 h 1075469"/>
                <a:gd name="connsiteX12" fmla="*/ 2705688 w 4321700"/>
                <a:gd name="connsiteY12" fmla="*/ 302 h 1075469"/>
                <a:gd name="connsiteX13" fmla="*/ 3686408 w 4321700"/>
                <a:gd name="connsiteY13" fmla="*/ 152630 h 1075469"/>
                <a:gd name="connsiteX14" fmla="*/ 4317696 w 4321700"/>
                <a:gd name="connsiteY14" fmla="*/ 1012845 h 1075469"/>
                <a:gd name="connsiteX15" fmla="*/ 4321700 w 4321700"/>
                <a:gd name="connsiteY15" fmla="*/ 1075469 h 1075469"/>
                <a:gd name="connsiteX16" fmla="*/ 3247719 w 4321700"/>
                <a:gd name="connsiteY16" fmla="*/ 1075469 h 1075469"/>
                <a:gd name="connsiteX17" fmla="*/ 3261330 w 4321700"/>
                <a:gd name="connsiteY17" fmla="*/ 966990 h 1075469"/>
                <a:gd name="connsiteX18" fmla="*/ 3267892 w 4321700"/>
                <a:gd name="connsiteY18" fmla="*/ 831640 h 1075469"/>
                <a:gd name="connsiteX19" fmla="*/ 3852846 w 4321700"/>
                <a:gd name="connsiteY19" fmla="*/ 913360 h 1075469"/>
                <a:gd name="connsiteX20" fmla="*/ 4018227 w 4321700"/>
                <a:gd name="connsiteY20" fmla="*/ 907237 h 1075469"/>
                <a:gd name="connsiteX21" fmla="*/ 4029943 w 4321700"/>
                <a:gd name="connsiteY21" fmla="*/ 906481 h 1075469"/>
                <a:gd name="connsiteX22" fmla="*/ 4026163 w 4321700"/>
                <a:gd name="connsiteY22" fmla="*/ 895368 h 1075469"/>
                <a:gd name="connsiteX23" fmla="*/ 3566680 w 4321700"/>
                <a:gd name="connsiteY23" fmla="*/ 389853 h 1075469"/>
                <a:gd name="connsiteX24" fmla="*/ 2900395 w 4321700"/>
                <a:gd name="connsiteY24" fmla="*/ 271015 h 1075469"/>
                <a:gd name="connsiteX25" fmla="*/ 2884825 w 4321700"/>
                <a:gd name="connsiteY25" fmla="*/ 270335 h 1075469"/>
                <a:gd name="connsiteX26" fmla="*/ 2891703 w 4321700"/>
                <a:gd name="connsiteY26" fmla="*/ 284396 h 1075469"/>
                <a:gd name="connsiteX27" fmla="*/ 3001302 w 4321700"/>
                <a:gd name="connsiteY27" fmla="*/ 791876 h 1075469"/>
                <a:gd name="connsiteX28" fmla="*/ 2988226 w 4321700"/>
                <a:gd name="connsiteY28" fmla="*/ 1009919 h 1075469"/>
                <a:gd name="connsiteX29" fmla="*/ 2976554 w 4321700"/>
                <a:gd name="connsiteY29" fmla="*/ 1075469 h 1075469"/>
                <a:gd name="connsiteX30" fmla="*/ 2709719 w 4321700"/>
                <a:gd name="connsiteY30" fmla="*/ 1075469 h 1075469"/>
                <a:gd name="connsiteX31" fmla="*/ 2726096 w 4321700"/>
                <a:gd name="connsiteY31" fmla="*/ 969075 h 1075469"/>
                <a:gd name="connsiteX32" fmla="*/ 2726852 w 4321700"/>
                <a:gd name="connsiteY32" fmla="*/ 960684 h 1075469"/>
                <a:gd name="connsiteX33" fmla="*/ 2718613 w 4321700"/>
                <a:gd name="connsiteY33" fmla="*/ 958945 h 1075469"/>
                <a:gd name="connsiteX34" fmla="*/ 2162229 w 4321700"/>
                <a:gd name="connsiteY34" fmla="*/ 901265 h 1075469"/>
                <a:gd name="connsiteX35" fmla="*/ 2154671 w 4321700"/>
                <a:gd name="connsiteY35" fmla="*/ 901265 h 1075469"/>
                <a:gd name="connsiteX36" fmla="*/ 1607206 w 4321700"/>
                <a:gd name="connsiteY36" fmla="*/ 958340 h 1075469"/>
                <a:gd name="connsiteX37" fmla="*/ 1599119 w 4321700"/>
                <a:gd name="connsiteY37" fmla="*/ 960079 h 1075469"/>
                <a:gd name="connsiteX38" fmla="*/ 1599950 w 4321700"/>
                <a:gd name="connsiteY38" fmla="*/ 968319 h 1075469"/>
                <a:gd name="connsiteX39" fmla="*/ 1616223 w 4321700"/>
                <a:gd name="connsiteY39" fmla="*/ 1075469 h 1075469"/>
                <a:gd name="connsiteX40" fmla="*/ 1348707 w 4321700"/>
                <a:gd name="connsiteY40" fmla="*/ 1075469 h 1075469"/>
                <a:gd name="connsiteX41" fmla="*/ 1337069 w 4321700"/>
                <a:gd name="connsiteY41" fmla="*/ 1009925 h 1075469"/>
                <a:gd name="connsiteX42" fmla="*/ 1324139 w 4321700"/>
                <a:gd name="connsiteY42" fmla="*/ 791876 h 1075469"/>
                <a:gd name="connsiteX43" fmla="*/ 1431017 w 4321700"/>
                <a:gd name="connsiteY43" fmla="*/ 284093 h 1075469"/>
                <a:gd name="connsiteX44" fmla="*/ 1437593 w 4321700"/>
                <a:gd name="connsiteY44" fmla="*/ 270335 h 1075469"/>
                <a:gd name="connsiteX45" fmla="*/ 1422476 w 4321700"/>
                <a:gd name="connsiteY45" fmla="*/ 271015 h 1075469"/>
                <a:gd name="connsiteX46" fmla="*/ 754831 w 4321700"/>
                <a:gd name="connsiteY46" fmla="*/ 389853 h 1075469"/>
                <a:gd name="connsiteX47" fmla="*/ 295272 w 4321700"/>
                <a:gd name="connsiteY47" fmla="*/ 895368 h 1075469"/>
                <a:gd name="connsiteX48" fmla="*/ 291644 w 4321700"/>
                <a:gd name="connsiteY48" fmla="*/ 906632 h 1075469"/>
                <a:gd name="connsiteX49" fmla="*/ 303208 w 4321700"/>
                <a:gd name="connsiteY49" fmla="*/ 907388 h 1075469"/>
                <a:gd name="connsiteX50" fmla="*/ 468816 w 4321700"/>
                <a:gd name="connsiteY50" fmla="*/ 913511 h 1075469"/>
                <a:gd name="connsiteX51" fmla="*/ 1053317 w 4321700"/>
                <a:gd name="connsiteY51" fmla="*/ 831791 h 1075469"/>
                <a:gd name="connsiteX52" fmla="*/ 1059956 w 4321700"/>
                <a:gd name="connsiteY52" fmla="*/ 967144 h 1075469"/>
                <a:gd name="connsiteX53" fmla="*/ 1073608 w 4321700"/>
                <a:gd name="connsiteY53" fmla="*/ 1075469 h 1075469"/>
                <a:gd name="connsiteX54" fmla="*/ 0 w 4321700"/>
                <a:gd name="connsiteY54" fmla="*/ 1075469 h 1075469"/>
                <a:gd name="connsiteX55" fmla="*/ 4344 w 4321700"/>
                <a:gd name="connsiteY55" fmla="*/ 1012543 h 1075469"/>
                <a:gd name="connsiteX56" fmla="*/ 635859 w 4321700"/>
                <a:gd name="connsiteY56" fmla="*/ 152327 h 1075469"/>
                <a:gd name="connsiteX57" fmla="*/ 1611590 w 4321700"/>
                <a:gd name="connsiteY57" fmla="*/ 0 h 10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1700" h="1075469">
                  <a:moveTo>
                    <a:pt x="1611590" y="0"/>
                  </a:moveTo>
                  <a:lnTo>
                    <a:pt x="1985511" y="0"/>
                  </a:lnTo>
                  <a:cubicBezTo>
                    <a:pt x="1769186" y="199877"/>
                    <a:pt x="1629353" y="382218"/>
                    <a:pt x="1596473" y="660036"/>
                  </a:cubicBezTo>
                  <a:lnTo>
                    <a:pt x="1595037" y="672358"/>
                  </a:lnTo>
                  <a:lnTo>
                    <a:pt x="1607433" y="670165"/>
                  </a:lnTo>
                  <a:cubicBezTo>
                    <a:pt x="1787639" y="636329"/>
                    <a:pt x="1970561" y="619046"/>
                    <a:pt x="2153915" y="618533"/>
                  </a:cubicBezTo>
                  <a:lnTo>
                    <a:pt x="2162229" y="618533"/>
                  </a:lnTo>
                  <a:cubicBezTo>
                    <a:pt x="2348527" y="618715"/>
                    <a:pt x="2534416" y="635999"/>
                    <a:pt x="2717555" y="670165"/>
                  </a:cubicBezTo>
                  <a:lnTo>
                    <a:pt x="2729875" y="672434"/>
                  </a:lnTo>
                  <a:lnTo>
                    <a:pt x="2728515" y="659809"/>
                  </a:lnTo>
                  <a:cubicBezTo>
                    <a:pt x="2695635" y="387887"/>
                    <a:pt x="2551040" y="203809"/>
                    <a:pt x="2327912" y="302"/>
                  </a:cubicBezTo>
                  <a:lnTo>
                    <a:pt x="2702362" y="302"/>
                  </a:lnTo>
                  <a:lnTo>
                    <a:pt x="2705688" y="302"/>
                  </a:lnTo>
                  <a:cubicBezTo>
                    <a:pt x="3163508" y="4762"/>
                    <a:pt x="3493287" y="56244"/>
                    <a:pt x="3686408" y="152630"/>
                  </a:cubicBezTo>
                  <a:cubicBezTo>
                    <a:pt x="4123593" y="371483"/>
                    <a:pt x="4299329" y="740697"/>
                    <a:pt x="4317696" y="1012845"/>
                  </a:cubicBezTo>
                  <a:lnTo>
                    <a:pt x="4321700" y="1075469"/>
                  </a:lnTo>
                  <a:lnTo>
                    <a:pt x="3247719" y="1075469"/>
                  </a:lnTo>
                  <a:lnTo>
                    <a:pt x="3261330" y="966990"/>
                  </a:lnTo>
                  <a:cubicBezTo>
                    <a:pt x="3265238" y="921990"/>
                    <a:pt x="3267428" y="876840"/>
                    <a:pt x="3267892" y="831640"/>
                  </a:cubicBezTo>
                  <a:cubicBezTo>
                    <a:pt x="3447104" y="885994"/>
                    <a:pt x="3644004" y="913360"/>
                    <a:pt x="3852846" y="913360"/>
                  </a:cubicBezTo>
                  <a:cubicBezTo>
                    <a:pt x="3908704" y="913360"/>
                    <a:pt x="3964108" y="911395"/>
                    <a:pt x="4018227" y="907237"/>
                  </a:cubicBezTo>
                  <a:lnTo>
                    <a:pt x="4029943" y="906481"/>
                  </a:lnTo>
                  <a:lnTo>
                    <a:pt x="4026163" y="895368"/>
                  </a:lnTo>
                  <a:cubicBezTo>
                    <a:pt x="3988598" y="773809"/>
                    <a:pt x="3879150" y="546489"/>
                    <a:pt x="3566680" y="389853"/>
                  </a:cubicBezTo>
                  <a:cubicBezTo>
                    <a:pt x="3441057" y="326881"/>
                    <a:pt x="3210295" y="286134"/>
                    <a:pt x="2900395" y="271015"/>
                  </a:cubicBezTo>
                  <a:lnTo>
                    <a:pt x="2884825" y="270335"/>
                  </a:lnTo>
                  <a:lnTo>
                    <a:pt x="2891703" y="284396"/>
                  </a:lnTo>
                  <a:cubicBezTo>
                    <a:pt x="2966004" y="438235"/>
                    <a:pt x="3001756" y="604321"/>
                    <a:pt x="3001302" y="791876"/>
                  </a:cubicBezTo>
                  <a:cubicBezTo>
                    <a:pt x="3001094" y="865583"/>
                    <a:pt x="2996703" y="938327"/>
                    <a:pt x="2988226" y="1009919"/>
                  </a:cubicBezTo>
                  <a:lnTo>
                    <a:pt x="2976554" y="1075469"/>
                  </a:lnTo>
                  <a:lnTo>
                    <a:pt x="2709719" y="1075469"/>
                  </a:lnTo>
                  <a:lnTo>
                    <a:pt x="2726096" y="969075"/>
                  </a:lnTo>
                  <a:lnTo>
                    <a:pt x="2726852" y="960684"/>
                  </a:lnTo>
                  <a:lnTo>
                    <a:pt x="2718613" y="958945"/>
                  </a:lnTo>
                  <a:cubicBezTo>
                    <a:pt x="2535626" y="920647"/>
                    <a:pt x="2349180" y="901319"/>
                    <a:pt x="2162229" y="901265"/>
                  </a:cubicBezTo>
                  <a:lnTo>
                    <a:pt x="2154671" y="901265"/>
                  </a:lnTo>
                  <a:cubicBezTo>
                    <a:pt x="1970721" y="901696"/>
                    <a:pt x="1787291" y="920820"/>
                    <a:pt x="1607206" y="958340"/>
                  </a:cubicBezTo>
                  <a:lnTo>
                    <a:pt x="1599119" y="960079"/>
                  </a:lnTo>
                  <a:lnTo>
                    <a:pt x="1599950" y="968319"/>
                  </a:lnTo>
                  <a:lnTo>
                    <a:pt x="1616223" y="1075469"/>
                  </a:lnTo>
                  <a:lnTo>
                    <a:pt x="1348707" y="1075469"/>
                  </a:lnTo>
                  <a:lnTo>
                    <a:pt x="1337069" y="1009925"/>
                  </a:lnTo>
                  <a:cubicBezTo>
                    <a:pt x="1328633" y="938329"/>
                    <a:pt x="1324291" y="865583"/>
                    <a:pt x="1324139" y="791876"/>
                  </a:cubicBezTo>
                  <a:cubicBezTo>
                    <a:pt x="1323308" y="604926"/>
                    <a:pt x="1358379" y="438991"/>
                    <a:pt x="1431017" y="284093"/>
                  </a:cubicBezTo>
                  <a:lnTo>
                    <a:pt x="1437593" y="270335"/>
                  </a:lnTo>
                  <a:lnTo>
                    <a:pt x="1422476" y="271015"/>
                  </a:lnTo>
                  <a:cubicBezTo>
                    <a:pt x="1111442" y="285681"/>
                    <a:pt x="880605" y="326881"/>
                    <a:pt x="754831" y="389853"/>
                  </a:cubicBezTo>
                  <a:cubicBezTo>
                    <a:pt x="442058" y="546489"/>
                    <a:pt x="333064" y="773884"/>
                    <a:pt x="295272" y="895368"/>
                  </a:cubicBezTo>
                  <a:lnTo>
                    <a:pt x="291644" y="906632"/>
                  </a:lnTo>
                  <a:lnTo>
                    <a:pt x="303208" y="907388"/>
                  </a:lnTo>
                  <a:cubicBezTo>
                    <a:pt x="357252" y="911546"/>
                    <a:pt x="412958" y="913511"/>
                    <a:pt x="468816" y="913511"/>
                  </a:cubicBezTo>
                  <a:cubicBezTo>
                    <a:pt x="677809" y="913511"/>
                    <a:pt x="874407" y="886145"/>
                    <a:pt x="1053317" y="831791"/>
                  </a:cubicBezTo>
                  <a:cubicBezTo>
                    <a:pt x="1053807" y="876993"/>
                    <a:pt x="1056022" y="922144"/>
                    <a:pt x="1059956" y="967144"/>
                  </a:cubicBezTo>
                  <a:lnTo>
                    <a:pt x="1073608" y="1075469"/>
                  </a:lnTo>
                  <a:lnTo>
                    <a:pt x="0" y="1075469"/>
                  </a:lnTo>
                  <a:lnTo>
                    <a:pt x="4344" y="1012543"/>
                  </a:lnTo>
                  <a:cubicBezTo>
                    <a:pt x="22635" y="740168"/>
                    <a:pt x="198296" y="371181"/>
                    <a:pt x="635859" y="152327"/>
                  </a:cubicBezTo>
                  <a:cubicBezTo>
                    <a:pt x="827544" y="56168"/>
                    <a:pt x="1155886" y="4989"/>
                    <a:pt x="16115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5341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D95D59A-89FE-304D-BC9F-7BBA36C596E1}"/>
              </a:ext>
            </a:extLst>
          </p:cNvPr>
          <p:cNvSpPr>
            <a:spLocks noGrp="1"/>
          </p:cNvSpPr>
          <p:nvPr>
            <p:ph idx="1"/>
          </p:nvPr>
        </p:nvSpPr>
        <p:spPr>
          <a:xfrm>
            <a:off x="297712" y="912884"/>
            <a:ext cx="5990272" cy="1949069"/>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DE21C75-679A-064A-B4A7-92AA5AE61595}"/>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46D28A2-FA82-BA49-90AB-7376655B9079}"/>
              </a:ext>
            </a:extLst>
          </p:cNvPr>
          <p:cNvGrpSpPr/>
          <p:nvPr userDrawn="1"/>
        </p:nvGrpSpPr>
        <p:grpSpPr>
          <a:xfrm>
            <a:off x="2410300" y="3245992"/>
            <a:ext cx="4321700" cy="1897508"/>
            <a:chOff x="2410300" y="3245992"/>
            <a:chExt cx="4321700" cy="1897508"/>
          </a:xfrm>
          <a:solidFill>
            <a:srgbClr val="AD5691"/>
          </a:solidFill>
        </p:grpSpPr>
        <p:sp>
          <p:nvSpPr>
            <p:cNvPr id="22" name="Freeform 21">
              <a:extLst>
                <a:ext uri="{FF2B5EF4-FFF2-40B4-BE49-F238E27FC236}">
                  <a16:creationId xmlns:a16="http://schemas.microsoft.com/office/drawing/2014/main" id="{0056A81E-0B15-F745-8CA1-D51DBBD2D45C}"/>
                </a:ext>
              </a:extLst>
            </p:cNvPr>
            <p:cNvSpPr/>
            <p:nvPr userDrawn="1"/>
          </p:nvSpPr>
          <p:spPr>
            <a:xfrm>
              <a:off x="4120824" y="3245992"/>
              <a:ext cx="897440" cy="563120"/>
            </a:xfrm>
            <a:custGeom>
              <a:avLst/>
              <a:gdLst>
                <a:gd name="connsiteX0" fmla="*/ 448833 w 897440"/>
                <a:gd name="connsiteY0" fmla="*/ 0 h 563120"/>
                <a:gd name="connsiteX1" fmla="*/ 897432 w 897440"/>
                <a:gd name="connsiteY1" fmla="*/ 502643 h 563120"/>
                <a:gd name="connsiteX2" fmla="*/ 891990 w 897440"/>
                <a:gd name="connsiteY2" fmla="*/ 563120 h 563120"/>
                <a:gd name="connsiteX3" fmla="*/ 6886 w 897440"/>
                <a:gd name="connsiteY3" fmla="*/ 563120 h 563120"/>
                <a:gd name="connsiteX4" fmla="*/ 7 w 897440"/>
                <a:gd name="connsiteY4" fmla="*/ 502643 h 563120"/>
                <a:gd name="connsiteX5" fmla="*/ 448833 w 897440"/>
                <a:gd name="connsiteY5" fmla="*/ 0 h 5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440" h="563120">
                  <a:moveTo>
                    <a:pt x="448833" y="0"/>
                  </a:moveTo>
                  <a:cubicBezTo>
                    <a:pt x="696224" y="0"/>
                    <a:pt x="897432" y="225581"/>
                    <a:pt x="897432" y="502643"/>
                  </a:cubicBezTo>
                  <a:cubicBezTo>
                    <a:pt x="897578" y="522930"/>
                    <a:pt x="895755" y="543184"/>
                    <a:pt x="891990" y="563120"/>
                  </a:cubicBezTo>
                  <a:lnTo>
                    <a:pt x="6886" y="563120"/>
                  </a:lnTo>
                  <a:cubicBezTo>
                    <a:pt x="2171" y="543311"/>
                    <a:pt x="-138" y="523005"/>
                    <a:pt x="7" y="502643"/>
                  </a:cubicBezTo>
                  <a:cubicBezTo>
                    <a:pt x="7" y="225581"/>
                    <a:pt x="201442" y="0"/>
                    <a:pt x="4488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8D9BAB62-8756-F54F-B9A5-ED45C8F5D163}"/>
                </a:ext>
              </a:extLst>
            </p:cNvPr>
            <p:cNvSpPr/>
            <p:nvPr userDrawn="1"/>
          </p:nvSpPr>
          <p:spPr>
            <a:xfrm>
              <a:off x="2410300" y="4068031"/>
              <a:ext cx="4321700" cy="1075469"/>
            </a:xfrm>
            <a:custGeom>
              <a:avLst/>
              <a:gdLst>
                <a:gd name="connsiteX0" fmla="*/ 1611590 w 4321700"/>
                <a:gd name="connsiteY0" fmla="*/ 0 h 1075469"/>
                <a:gd name="connsiteX1" fmla="*/ 1985511 w 4321700"/>
                <a:gd name="connsiteY1" fmla="*/ 0 h 1075469"/>
                <a:gd name="connsiteX2" fmla="*/ 1596473 w 4321700"/>
                <a:gd name="connsiteY2" fmla="*/ 660036 h 1075469"/>
                <a:gd name="connsiteX3" fmla="*/ 1595037 w 4321700"/>
                <a:gd name="connsiteY3" fmla="*/ 672358 h 1075469"/>
                <a:gd name="connsiteX4" fmla="*/ 1607433 w 4321700"/>
                <a:gd name="connsiteY4" fmla="*/ 670165 h 1075469"/>
                <a:gd name="connsiteX5" fmla="*/ 2153915 w 4321700"/>
                <a:gd name="connsiteY5" fmla="*/ 618533 h 1075469"/>
                <a:gd name="connsiteX6" fmla="*/ 2162229 w 4321700"/>
                <a:gd name="connsiteY6" fmla="*/ 618533 h 1075469"/>
                <a:gd name="connsiteX7" fmla="*/ 2717555 w 4321700"/>
                <a:gd name="connsiteY7" fmla="*/ 670165 h 1075469"/>
                <a:gd name="connsiteX8" fmla="*/ 2729875 w 4321700"/>
                <a:gd name="connsiteY8" fmla="*/ 672434 h 1075469"/>
                <a:gd name="connsiteX9" fmla="*/ 2728515 w 4321700"/>
                <a:gd name="connsiteY9" fmla="*/ 659809 h 1075469"/>
                <a:gd name="connsiteX10" fmla="*/ 2327912 w 4321700"/>
                <a:gd name="connsiteY10" fmla="*/ 302 h 1075469"/>
                <a:gd name="connsiteX11" fmla="*/ 2702362 w 4321700"/>
                <a:gd name="connsiteY11" fmla="*/ 302 h 1075469"/>
                <a:gd name="connsiteX12" fmla="*/ 2705688 w 4321700"/>
                <a:gd name="connsiteY12" fmla="*/ 302 h 1075469"/>
                <a:gd name="connsiteX13" fmla="*/ 3686408 w 4321700"/>
                <a:gd name="connsiteY13" fmla="*/ 152630 h 1075469"/>
                <a:gd name="connsiteX14" fmla="*/ 4317696 w 4321700"/>
                <a:gd name="connsiteY14" fmla="*/ 1012845 h 1075469"/>
                <a:gd name="connsiteX15" fmla="*/ 4321700 w 4321700"/>
                <a:gd name="connsiteY15" fmla="*/ 1075469 h 1075469"/>
                <a:gd name="connsiteX16" fmla="*/ 3247719 w 4321700"/>
                <a:gd name="connsiteY16" fmla="*/ 1075469 h 1075469"/>
                <a:gd name="connsiteX17" fmla="*/ 3261330 w 4321700"/>
                <a:gd name="connsiteY17" fmla="*/ 966990 h 1075469"/>
                <a:gd name="connsiteX18" fmla="*/ 3267892 w 4321700"/>
                <a:gd name="connsiteY18" fmla="*/ 831640 h 1075469"/>
                <a:gd name="connsiteX19" fmla="*/ 3852846 w 4321700"/>
                <a:gd name="connsiteY19" fmla="*/ 913360 h 1075469"/>
                <a:gd name="connsiteX20" fmla="*/ 4018227 w 4321700"/>
                <a:gd name="connsiteY20" fmla="*/ 907237 h 1075469"/>
                <a:gd name="connsiteX21" fmla="*/ 4029943 w 4321700"/>
                <a:gd name="connsiteY21" fmla="*/ 906481 h 1075469"/>
                <a:gd name="connsiteX22" fmla="*/ 4026163 w 4321700"/>
                <a:gd name="connsiteY22" fmla="*/ 895368 h 1075469"/>
                <a:gd name="connsiteX23" fmla="*/ 3566680 w 4321700"/>
                <a:gd name="connsiteY23" fmla="*/ 389853 h 1075469"/>
                <a:gd name="connsiteX24" fmla="*/ 2900395 w 4321700"/>
                <a:gd name="connsiteY24" fmla="*/ 271015 h 1075469"/>
                <a:gd name="connsiteX25" fmla="*/ 2884825 w 4321700"/>
                <a:gd name="connsiteY25" fmla="*/ 270335 h 1075469"/>
                <a:gd name="connsiteX26" fmla="*/ 2891703 w 4321700"/>
                <a:gd name="connsiteY26" fmla="*/ 284396 h 1075469"/>
                <a:gd name="connsiteX27" fmla="*/ 3001302 w 4321700"/>
                <a:gd name="connsiteY27" fmla="*/ 791876 h 1075469"/>
                <a:gd name="connsiteX28" fmla="*/ 2988226 w 4321700"/>
                <a:gd name="connsiteY28" fmla="*/ 1009919 h 1075469"/>
                <a:gd name="connsiteX29" fmla="*/ 2976554 w 4321700"/>
                <a:gd name="connsiteY29" fmla="*/ 1075469 h 1075469"/>
                <a:gd name="connsiteX30" fmla="*/ 2709719 w 4321700"/>
                <a:gd name="connsiteY30" fmla="*/ 1075469 h 1075469"/>
                <a:gd name="connsiteX31" fmla="*/ 2726096 w 4321700"/>
                <a:gd name="connsiteY31" fmla="*/ 969075 h 1075469"/>
                <a:gd name="connsiteX32" fmla="*/ 2726852 w 4321700"/>
                <a:gd name="connsiteY32" fmla="*/ 960684 h 1075469"/>
                <a:gd name="connsiteX33" fmla="*/ 2718613 w 4321700"/>
                <a:gd name="connsiteY33" fmla="*/ 958945 h 1075469"/>
                <a:gd name="connsiteX34" fmla="*/ 2162229 w 4321700"/>
                <a:gd name="connsiteY34" fmla="*/ 901265 h 1075469"/>
                <a:gd name="connsiteX35" fmla="*/ 2154671 w 4321700"/>
                <a:gd name="connsiteY35" fmla="*/ 901265 h 1075469"/>
                <a:gd name="connsiteX36" fmla="*/ 1607206 w 4321700"/>
                <a:gd name="connsiteY36" fmla="*/ 958340 h 1075469"/>
                <a:gd name="connsiteX37" fmla="*/ 1599119 w 4321700"/>
                <a:gd name="connsiteY37" fmla="*/ 960079 h 1075469"/>
                <a:gd name="connsiteX38" fmla="*/ 1599950 w 4321700"/>
                <a:gd name="connsiteY38" fmla="*/ 968319 h 1075469"/>
                <a:gd name="connsiteX39" fmla="*/ 1616223 w 4321700"/>
                <a:gd name="connsiteY39" fmla="*/ 1075469 h 1075469"/>
                <a:gd name="connsiteX40" fmla="*/ 1348707 w 4321700"/>
                <a:gd name="connsiteY40" fmla="*/ 1075469 h 1075469"/>
                <a:gd name="connsiteX41" fmla="*/ 1337069 w 4321700"/>
                <a:gd name="connsiteY41" fmla="*/ 1009925 h 1075469"/>
                <a:gd name="connsiteX42" fmla="*/ 1324139 w 4321700"/>
                <a:gd name="connsiteY42" fmla="*/ 791876 h 1075469"/>
                <a:gd name="connsiteX43" fmla="*/ 1431017 w 4321700"/>
                <a:gd name="connsiteY43" fmla="*/ 284093 h 1075469"/>
                <a:gd name="connsiteX44" fmla="*/ 1437593 w 4321700"/>
                <a:gd name="connsiteY44" fmla="*/ 270335 h 1075469"/>
                <a:gd name="connsiteX45" fmla="*/ 1422476 w 4321700"/>
                <a:gd name="connsiteY45" fmla="*/ 271015 h 1075469"/>
                <a:gd name="connsiteX46" fmla="*/ 754831 w 4321700"/>
                <a:gd name="connsiteY46" fmla="*/ 389853 h 1075469"/>
                <a:gd name="connsiteX47" fmla="*/ 295272 w 4321700"/>
                <a:gd name="connsiteY47" fmla="*/ 895368 h 1075469"/>
                <a:gd name="connsiteX48" fmla="*/ 291644 w 4321700"/>
                <a:gd name="connsiteY48" fmla="*/ 906632 h 1075469"/>
                <a:gd name="connsiteX49" fmla="*/ 303208 w 4321700"/>
                <a:gd name="connsiteY49" fmla="*/ 907388 h 1075469"/>
                <a:gd name="connsiteX50" fmla="*/ 468816 w 4321700"/>
                <a:gd name="connsiteY50" fmla="*/ 913511 h 1075469"/>
                <a:gd name="connsiteX51" fmla="*/ 1053317 w 4321700"/>
                <a:gd name="connsiteY51" fmla="*/ 831791 h 1075469"/>
                <a:gd name="connsiteX52" fmla="*/ 1059956 w 4321700"/>
                <a:gd name="connsiteY52" fmla="*/ 967144 h 1075469"/>
                <a:gd name="connsiteX53" fmla="*/ 1073608 w 4321700"/>
                <a:gd name="connsiteY53" fmla="*/ 1075469 h 1075469"/>
                <a:gd name="connsiteX54" fmla="*/ 0 w 4321700"/>
                <a:gd name="connsiteY54" fmla="*/ 1075469 h 1075469"/>
                <a:gd name="connsiteX55" fmla="*/ 4344 w 4321700"/>
                <a:gd name="connsiteY55" fmla="*/ 1012543 h 1075469"/>
                <a:gd name="connsiteX56" fmla="*/ 635859 w 4321700"/>
                <a:gd name="connsiteY56" fmla="*/ 152327 h 1075469"/>
                <a:gd name="connsiteX57" fmla="*/ 1611590 w 4321700"/>
                <a:gd name="connsiteY57" fmla="*/ 0 h 10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1700" h="1075469">
                  <a:moveTo>
                    <a:pt x="1611590" y="0"/>
                  </a:moveTo>
                  <a:lnTo>
                    <a:pt x="1985511" y="0"/>
                  </a:lnTo>
                  <a:cubicBezTo>
                    <a:pt x="1769186" y="199877"/>
                    <a:pt x="1629353" y="382218"/>
                    <a:pt x="1596473" y="660036"/>
                  </a:cubicBezTo>
                  <a:lnTo>
                    <a:pt x="1595037" y="672358"/>
                  </a:lnTo>
                  <a:lnTo>
                    <a:pt x="1607433" y="670165"/>
                  </a:lnTo>
                  <a:cubicBezTo>
                    <a:pt x="1787639" y="636329"/>
                    <a:pt x="1970561" y="619046"/>
                    <a:pt x="2153915" y="618533"/>
                  </a:cubicBezTo>
                  <a:lnTo>
                    <a:pt x="2162229" y="618533"/>
                  </a:lnTo>
                  <a:cubicBezTo>
                    <a:pt x="2348527" y="618715"/>
                    <a:pt x="2534416" y="635999"/>
                    <a:pt x="2717555" y="670165"/>
                  </a:cubicBezTo>
                  <a:lnTo>
                    <a:pt x="2729875" y="672434"/>
                  </a:lnTo>
                  <a:lnTo>
                    <a:pt x="2728515" y="659809"/>
                  </a:lnTo>
                  <a:cubicBezTo>
                    <a:pt x="2695635" y="387887"/>
                    <a:pt x="2551040" y="203809"/>
                    <a:pt x="2327912" y="302"/>
                  </a:cubicBezTo>
                  <a:lnTo>
                    <a:pt x="2702362" y="302"/>
                  </a:lnTo>
                  <a:lnTo>
                    <a:pt x="2705688" y="302"/>
                  </a:lnTo>
                  <a:cubicBezTo>
                    <a:pt x="3163508" y="4762"/>
                    <a:pt x="3493287" y="56244"/>
                    <a:pt x="3686408" y="152630"/>
                  </a:cubicBezTo>
                  <a:cubicBezTo>
                    <a:pt x="4123593" y="371483"/>
                    <a:pt x="4299329" y="740697"/>
                    <a:pt x="4317696" y="1012845"/>
                  </a:cubicBezTo>
                  <a:lnTo>
                    <a:pt x="4321700" y="1075469"/>
                  </a:lnTo>
                  <a:lnTo>
                    <a:pt x="3247719" y="1075469"/>
                  </a:lnTo>
                  <a:lnTo>
                    <a:pt x="3261330" y="966990"/>
                  </a:lnTo>
                  <a:cubicBezTo>
                    <a:pt x="3265238" y="921990"/>
                    <a:pt x="3267428" y="876840"/>
                    <a:pt x="3267892" y="831640"/>
                  </a:cubicBezTo>
                  <a:cubicBezTo>
                    <a:pt x="3447104" y="885994"/>
                    <a:pt x="3644004" y="913360"/>
                    <a:pt x="3852846" y="913360"/>
                  </a:cubicBezTo>
                  <a:cubicBezTo>
                    <a:pt x="3908704" y="913360"/>
                    <a:pt x="3964108" y="911395"/>
                    <a:pt x="4018227" y="907237"/>
                  </a:cubicBezTo>
                  <a:lnTo>
                    <a:pt x="4029943" y="906481"/>
                  </a:lnTo>
                  <a:lnTo>
                    <a:pt x="4026163" y="895368"/>
                  </a:lnTo>
                  <a:cubicBezTo>
                    <a:pt x="3988598" y="773809"/>
                    <a:pt x="3879150" y="546489"/>
                    <a:pt x="3566680" y="389853"/>
                  </a:cubicBezTo>
                  <a:cubicBezTo>
                    <a:pt x="3441057" y="326881"/>
                    <a:pt x="3210295" y="286134"/>
                    <a:pt x="2900395" y="271015"/>
                  </a:cubicBezTo>
                  <a:lnTo>
                    <a:pt x="2884825" y="270335"/>
                  </a:lnTo>
                  <a:lnTo>
                    <a:pt x="2891703" y="284396"/>
                  </a:lnTo>
                  <a:cubicBezTo>
                    <a:pt x="2966004" y="438235"/>
                    <a:pt x="3001756" y="604321"/>
                    <a:pt x="3001302" y="791876"/>
                  </a:cubicBezTo>
                  <a:cubicBezTo>
                    <a:pt x="3001094" y="865583"/>
                    <a:pt x="2996703" y="938327"/>
                    <a:pt x="2988226" y="1009919"/>
                  </a:cubicBezTo>
                  <a:lnTo>
                    <a:pt x="2976554" y="1075469"/>
                  </a:lnTo>
                  <a:lnTo>
                    <a:pt x="2709719" y="1075469"/>
                  </a:lnTo>
                  <a:lnTo>
                    <a:pt x="2726096" y="969075"/>
                  </a:lnTo>
                  <a:lnTo>
                    <a:pt x="2726852" y="960684"/>
                  </a:lnTo>
                  <a:lnTo>
                    <a:pt x="2718613" y="958945"/>
                  </a:lnTo>
                  <a:cubicBezTo>
                    <a:pt x="2535626" y="920647"/>
                    <a:pt x="2349180" y="901319"/>
                    <a:pt x="2162229" y="901265"/>
                  </a:cubicBezTo>
                  <a:lnTo>
                    <a:pt x="2154671" y="901265"/>
                  </a:lnTo>
                  <a:cubicBezTo>
                    <a:pt x="1970721" y="901696"/>
                    <a:pt x="1787291" y="920820"/>
                    <a:pt x="1607206" y="958340"/>
                  </a:cubicBezTo>
                  <a:lnTo>
                    <a:pt x="1599119" y="960079"/>
                  </a:lnTo>
                  <a:lnTo>
                    <a:pt x="1599950" y="968319"/>
                  </a:lnTo>
                  <a:lnTo>
                    <a:pt x="1616223" y="1075469"/>
                  </a:lnTo>
                  <a:lnTo>
                    <a:pt x="1348707" y="1075469"/>
                  </a:lnTo>
                  <a:lnTo>
                    <a:pt x="1337069" y="1009925"/>
                  </a:lnTo>
                  <a:cubicBezTo>
                    <a:pt x="1328633" y="938329"/>
                    <a:pt x="1324291" y="865583"/>
                    <a:pt x="1324139" y="791876"/>
                  </a:cubicBezTo>
                  <a:cubicBezTo>
                    <a:pt x="1323308" y="604926"/>
                    <a:pt x="1358379" y="438991"/>
                    <a:pt x="1431017" y="284093"/>
                  </a:cubicBezTo>
                  <a:lnTo>
                    <a:pt x="1437593" y="270335"/>
                  </a:lnTo>
                  <a:lnTo>
                    <a:pt x="1422476" y="271015"/>
                  </a:lnTo>
                  <a:cubicBezTo>
                    <a:pt x="1111442" y="285681"/>
                    <a:pt x="880605" y="326881"/>
                    <a:pt x="754831" y="389853"/>
                  </a:cubicBezTo>
                  <a:cubicBezTo>
                    <a:pt x="442058" y="546489"/>
                    <a:pt x="333064" y="773884"/>
                    <a:pt x="295272" y="895368"/>
                  </a:cubicBezTo>
                  <a:lnTo>
                    <a:pt x="291644" y="906632"/>
                  </a:lnTo>
                  <a:lnTo>
                    <a:pt x="303208" y="907388"/>
                  </a:lnTo>
                  <a:cubicBezTo>
                    <a:pt x="357252" y="911546"/>
                    <a:pt x="412958" y="913511"/>
                    <a:pt x="468816" y="913511"/>
                  </a:cubicBezTo>
                  <a:cubicBezTo>
                    <a:pt x="677809" y="913511"/>
                    <a:pt x="874407" y="886145"/>
                    <a:pt x="1053317" y="831791"/>
                  </a:cubicBezTo>
                  <a:cubicBezTo>
                    <a:pt x="1053807" y="876993"/>
                    <a:pt x="1056022" y="922144"/>
                    <a:pt x="1059956" y="967144"/>
                  </a:cubicBezTo>
                  <a:lnTo>
                    <a:pt x="1073608" y="1075469"/>
                  </a:lnTo>
                  <a:lnTo>
                    <a:pt x="0" y="1075469"/>
                  </a:lnTo>
                  <a:lnTo>
                    <a:pt x="4344" y="1012543"/>
                  </a:lnTo>
                  <a:cubicBezTo>
                    <a:pt x="22635" y="740168"/>
                    <a:pt x="198296" y="371181"/>
                    <a:pt x="635859" y="152327"/>
                  </a:cubicBezTo>
                  <a:cubicBezTo>
                    <a:pt x="827544" y="56168"/>
                    <a:pt x="1155886" y="4989"/>
                    <a:pt x="16115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8653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86B245"/>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505050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AD5691"/>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141073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E67336"/>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184648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1E4F83"/>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35956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_Normal">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58774" y="1112400"/>
            <a:ext cx="7923600" cy="3134198"/>
          </a:xfrm>
        </p:spPr>
        <p:txBody>
          <a:bodyPr/>
          <a:lstStyle>
            <a:lvl1pPr marL="214313" indent="-214313">
              <a:lnSpc>
                <a:spcPct val="100000"/>
              </a:lnSpc>
              <a:spcBef>
                <a:spcPts val="0"/>
              </a:spcBef>
              <a:spcAft>
                <a:spcPts val="450"/>
              </a:spcAft>
              <a:buClr>
                <a:schemeClr val="accent6"/>
              </a:buClr>
              <a:buSzPct val="130000"/>
              <a:buFont typeface="Wingdings" panose="05000000000000000000" pitchFamily="2" charset="2"/>
              <a:buChar char="¢"/>
              <a:defRPr sz="1800" b="0"/>
            </a:lvl1pPr>
            <a:lvl2pPr marL="403622" indent="-205979">
              <a:lnSpc>
                <a:spcPct val="100000"/>
              </a:lnSpc>
              <a:spcAft>
                <a:spcPts val="450"/>
              </a:spcAft>
              <a:buClr>
                <a:schemeClr val="accent6"/>
              </a:buClr>
              <a:buSzPct val="100000"/>
              <a:buFont typeface="Wingdings" panose="05000000000000000000" pitchFamily="2" charset="2"/>
              <a:buChar char="¢"/>
              <a:defRPr sz="1350" b="0" i="1">
                <a:solidFill>
                  <a:schemeClr val="accent6">
                    <a:lumMod val="50000"/>
                  </a:schemeClr>
                </a:solidFill>
              </a:defRPr>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lnSpc>
                <a:spcPct val="100000"/>
              </a:lnSpc>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2400"/>
            </a:lvl2pPr>
          </a:lstStyle>
          <a:p>
            <a:pPr lvl="0"/>
            <a:r>
              <a:rPr lang="en-GB" noProof="0" dirty="0"/>
              <a:t>title</a:t>
            </a:r>
          </a:p>
        </p:txBody>
      </p:sp>
      <p:sp>
        <p:nvSpPr>
          <p:cNvPr id="10" name="Espace réservé de la date 9"/>
          <p:cNvSpPr>
            <a:spLocks noGrp="1"/>
          </p:cNvSpPr>
          <p:nvPr>
            <p:ph type="dt" sz="half" idx="16"/>
          </p:nvPr>
        </p:nvSpPr>
        <p:spPr bwMode="gray">
          <a:xfrm>
            <a:off x="316810" y="4767263"/>
            <a:ext cx="405433" cy="273844"/>
          </a:xfrm>
          <a:prstGeom prst="rect">
            <a:avLst/>
          </a:prstGeom>
        </p:spPr>
        <p:txBody>
          <a:bodyPr/>
          <a:lstStyle/>
          <a:p>
            <a:fld id="{20867CD3-E5BF-4944-B5CB-6F4DE37C0769}" type="datetime4">
              <a:rPr lang="en-GB" altLang="fr-FR" smtClean="0">
                <a:solidFill>
                  <a:srgbClr val="FFFFFF">
                    <a:alpha val="0"/>
                  </a:srgbClr>
                </a:solidFill>
              </a:rPr>
              <a:p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2915477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Slide Number Placeholder 5"/>
          <p:cNvSpPr>
            <a:spLocks noGrp="1"/>
          </p:cNvSpPr>
          <p:nvPr>
            <p:ph type="sldNum" sz="quarter" idx="10"/>
          </p:nvPr>
        </p:nvSpPr>
        <p:spPr/>
        <p:txBody>
          <a:bodyPr/>
          <a:lstStyle>
            <a:lvl1pPr>
              <a:defRPr/>
            </a:lvl1pPr>
          </a:lstStyle>
          <a:p>
            <a:pPr>
              <a:defRPr/>
            </a:pPr>
            <a:fld id="{479F43BF-33A6-4A40-8FF9-967E71CD4C00}" type="slidenum">
              <a:rPr lang="fr-FR" altLang="en-US"/>
              <a:pPr>
                <a:defRPr/>
              </a:pPr>
              <a:t>‹#›</a:t>
            </a:fld>
            <a:endParaRPr lang="fr-FR" altLang="en-US" dirty="0"/>
          </a:p>
        </p:txBody>
      </p:sp>
    </p:spTree>
    <p:extLst>
      <p:ext uri="{BB962C8B-B14F-4D97-AF65-F5344CB8AC3E}">
        <p14:creationId xmlns:p14="http://schemas.microsoft.com/office/powerpoint/2010/main" val="4227150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page only 2">
    <p:spTree>
      <p:nvGrpSpPr>
        <p:cNvPr id="1" name=""/>
        <p:cNvGrpSpPr/>
        <p:nvPr/>
      </p:nvGrpSpPr>
      <p:grpSpPr>
        <a:xfrm>
          <a:off x="0" y="0"/>
          <a:ext cx="0" cy="0"/>
          <a:chOff x="0" y="0"/>
          <a:chExt cx="0" cy="0"/>
        </a:xfrm>
      </p:grpSpPr>
      <p:sp>
        <p:nvSpPr>
          <p:cNvPr id="9" name="Espace réservé du texte 7"/>
          <p:cNvSpPr>
            <a:spLocks noGrp="1"/>
          </p:cNvSpPr>
          <p:nvPr>
            <p:ph type="body" sz="quarter" idx="14"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500"/>
            </a:lvl2pPr>
          </a:lstStyle>
          <a:p>
            <a:pPr lvl="0"/>
            <a:r>
              <a:rPr lang="en-GB" noProof="0" dirty="0"/>
              <a:t>title</a:t>
            </a:r>
          </a:p>
        </p:txBody>
      </p:sp>
      <p:sp>
        <p:nvSpPr>
          <p:cNvPr id="12" name="Espace réservé du texte 9"/>
          <p:cNvSpPr>
            <a:spLocks noGrp="1"/>
          </p:cNvSpPr>
          <p:nvPr>
            <p:ph type="body" sz="quarter" idx="15" hasCustomPrompt="1"/>
          </p:nvPr>
        </p:nvSpPr>
        <p:spPr bwMode="gray">
          <a:xfrm>
            <a:off x="358776" y="1356123"/>
            <a:ext cx="3925438"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13" name="Espace réservé du texte 9"/>
          <p:cNvSpPr>
            <a:spLocks noGrp="1"/>
          </p:cNvSpPr>
          <p:nvPr>
            <p:ph type="body" sz="quarter" idx="16" hasCustomPrompt="1"/>
          </p:nvPr>
        </p:nvSpPr>
        <p:spPr bwMode="gray">
          <a:xfrm>
            <a:off x="4354472" y="1356123"/>
            <a:ext cx="3925930"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3" name="Espace réservé de la date 2"/>
          <p:cNvSpPr>
            <a:spLocks noGrp="1"/>
          </p:cNvSpPr>
          <p:nvPr>
            <p:ph type="dt" sz="half" idx="17"/>
          </p:nvPr>
        </p:nvSpPr>
        <p:spPr bwMode="gray"/>
        <p:txBody>
          <a:bodyPr/>
          <a:lstStyle/>
          <a:p>
            <a:endParaRPr lang="en-GB" altLang="fr-FR" dirty="0">
              <a:solidFill>
                <a:srgbClr val="FFFFFF">
                  <a:alpha val="0"/>
                </a:srgbClr>
              </a:solidFill>
            </a:endParaRPr>
          </a:p>
        </p:txBody>
      </p:sp>
      <p:sp>
        <p:nvSpPr>
          <p:cNvPr id="15" name="Espace réservé du numéro de diapositive 14"/>
          <p:cNvSpPr>
            <a:spLocks noGrp="1"/>
          </p:cNvSpPr>
          <p:nvPr>
            <p:ph type="sldNum" sz="quarter" idx="19"/>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1946170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Normal">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58774" y="1112400"/>
            <a:ext cx="7923600" cy="3134198"/>
          </a:xfrm>
        </p:spPr>
        <p:txBody>
          <a:bodyPr/>
          <a:lstStyle>
            <a:lvl1pPr marL="214313" indent="-214313">
              <a:lnSpc>
                <a:spcPct val="100000"/>
              </a:lnSpc>
              <a:spcBef>
                <a:spcPts val="0"/>
              </a:spcBef>
              <a:spcAft>
                <a:spcPts val="450"/>
              </a:spcAft>
              <a:buClr>
                <a:schemeClr val="accent6"/>
              </a:buClr>
              <a:buSzPct val="130000"/>
              <a:buFont typeface="Wingdings" panose="05000000000000000000" pitchFamily="2" charset="2"/>
              <a:buChar char="¢"/>
              <a:defRPr sz="1800" b="0"/>
            </a:lvl1pPr>
            <a:lvl2pPr marL="403622" indent="-205979">
              <a:lnSpc>
                <a:spcPct val="100000"/>
              </a:lnSpc>
              <a:spcAft>
                <a:spcPts val="450"/>
              </a:spcAft>
              <a:buClr>
                <a:schemeClr val="accent6"/>
              </a:buClr>
              <a:buSzPct val="100000"/>
              <a:buFont typeface="Wingdings" panose="05000000000000000000" pitchFamily="2" charset="2"/>
              <a:buChar char="¢"/>
              <a:defRPr sz="1350" b="0" i="1">
                <a:solidFill>
                  <a:schemeClr val="accent6">
                    <a:lumMod val="50000"/>
                  </a:schemeClr>
                </a:solidFill>
              </a:defRPr>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lnSpc>
                <a:spcPct val="100000"/>
              </a:lnSpc>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2400"/>
            </a:lvl2pPr>
          </a:lstStyle>
          <a:p>
            <a:pPr lvl="0"/>
            <a:r>
              <a:rPr lang="en-GB" noProof="0" dirty="0"/>
              <a:t>title</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2737141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EDC5-CA69-2F43-8629-5676B93631BB}"/>
              </a:ext>
            </a:extLst>
          </p:cNvPr>
          <p:cNvSpPr>
            <a:spLocks noGrp="1"/>
          </p:cNvSpPr>
          <p:nvPr>
            <p:ph type="title"/>
          </p:nvPr>
        </p:nvSpPr>
        <p:spPr>
          <a:xfrm>
            <a:off x="297712" y="274638"/>
            <a:ext cx="8217638" cy="586599"/>
          </a:xfrm>
          <a:prstGeom prst="rect">
            <a:avLst/>
          </a:prstGeom>
        </p:spPr>
        <p:txBody>
          <a:bodyPr/>
          <a:lstStyle>
            <a:lvl1pPr>
              <a:defRPr sz="3000" b="0" i="0">
                <a:solidFill>
                  <a:srgbClr val="1D4F82"/>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9CB538B8-64D1-F446-A6A7-252750EA2DC7}"/>
              </a:ext>
            </a:extLst>
          </p:cNvPr>
          <p:cNvSpPr>
            <a:spLocks noGrp="1"/>
          </p:cNvSpPr>
          <p:nvPr>
            <p:ph idx="1"/>
          </p:nvPr>
        </p:nvSpPr>
        <p:spPr>
          <a:xfrm>
            <a:off x="297711" y="1056490"/>
            <a:ext cx="4512827" cy="2755423"/>
          </a:xfrm>
          <a:prstGeom prst="rect">
            <a:avLst/>
          </a:prstGeom>
        </p:spPr>
        <p:txBody>
          <a:bodyPr/>
          <a:lstStyle>
            <a:lvl1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1pPr>
            <a:lvl2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2pPr>
            <a:lvl3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3pPr>
            <a:lvl4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4pPr>
            <a:lvl5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9D5882B1-2957-CF40-BDC3-29AA5A66A6C4}"/>
              </a:ext>
            </a:extLst>
          </p:cNvPr>
          <p:cNvSpPr>
            <a:spLocks noGrp="1"/>
          </p:cNvSpPr>
          <p:nvPr>
            <p:ph type="pic" sz="quarter" idx="10"/>
          </p:nvPr>
        </p:nvSpPr>
        <p:spPr>
          <a:xfrm>
            <a:off x="5391150" y="1056490"/>
            <a:ext cx="3124200" cy="2917825"/>
          </a:xfrm>
          <a:prstGeom prst="rect">
            <a:avLst/>
          </a:prstGeom>
          <a:solidFill>
            <a:schemeClr val="bg1">
              <a:lumMod val="95000"/>
            </a:schemeClr>
          </a:solidFill>
        </p:spPr>
        <p:txBody>
          <a:bodyPr anchor="ctr"/>
          <a:lstStyle>
            <a:lvl1pPr marL="0" indent="0" algn="ctr">
              <a:buFont typeface="Arial" panose="020B0604020202020204" pitchFamily="34" charset="0"/>
              <a:buNone/>
              <a:defRPr sz="1500" b="0">
                <a:solidFill>
                  <a:srgbClr val="74716E"/>
                </a:solidFill>
                <a:latin typeface="Futura Medium" panose="020B0602020204020303" pitchFamily="34" charset="-79"/>
                <a:cs typeface="Futura Medium" panose="020B0602020204020303" pitchFamily="34" charset="-79"/>
              </a:defRPr>
            </a:lvl1pPr>
          </a:lstStyle>
          <a:p>
            <a:endParaRPr lang="en-US" dirty="0"/>
          </a:p>
        </p:txBody>
      </p:sp>
    </p:spTree>
    <p:extLst>
      <p:ext uri="{BB962C8B-B14F-4D97-AF65-F5344CB8AC3E}">
        <p14:creationId xmlns:p14="http://schemas.microsoft.com/office/powerpoint/2010/main" val="3494640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_Normal">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Text Placeholder 3"/>
          <p:cNvSpPr>
            <a:spLocks noGrp="1"/>
          </p:cNvSpPr>
          <p:nvPr>
            <p:ph type="body" sz="quarter" idx="19" hasCustomPrompt="1"/>
          </p:nvPr>
        </p:nvSpPr>
        <p:spPr>
          <a:xfrm>
            <a:off x="358776" y="600531"/>
            <a:ext cx="7921625" cy="433388"/>
          </a:xfrm>
        </p:spPr>
        <p:txBody>
          <a:bodyPr/>
          <a:lstStyle>
            <a:lvl1pPr>
              <a:defRPr sz="1500" b="0"/>
            </a:lvl1pPr>
          </a:lstStyle>
          <a:p>
            <a:pPr lvl="0"/>
            <a:r>
              <a:rPr lang="en-GB" noProof="0" dirty="0"/>
              <a:t>subtitle</a:t>
            </a:r>
          </a:p>
        </p:txBody>
      </p:sp>
      <p:sp>
        <p:nvSpPr>
          <p:cNvPr id="9"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2369024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highlight box">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9" name="Espace réservé du texte 7"/>
          <p:cNvSpPr>
            <a:spLocks noGrp="1"/>
          </p:cNvSpPr>
          <p:nvPr>
            <p:ph type="body" sz="quarter" idx="15" hasCustomPrompt="1"/>
          </p:nvPr>
        </p:nvSpPr>
        <p:spPr bwMode="gray">
          <a:xfrm>
            <a:off x="0" y="3936701"/>
            <a:ext cx="879150" cy="644004"/>
          </a:xfrm>
          <a:solidFill>
            <a:schemeClr val="accent6"/>
          </a:solidFill>
        </p:spPr>
        <p:txBody>
          <a:bodyPr wrap="square" lIns="684000" tIns="72000" rIns="180000" bIns="72000" anchor="b" anchorCtr="0">
            <a:spAutoFit/>
          </a:bodyPr>
          <a:lstStyle>
            <a:lvl1pPr>
              <a:lnSpc>
                <a:spcPct val="90000"/>
              </a:lnSpc>
              <a:spcBef>
                <a:spcPts val="0"/>
              </a:spcBef>
              <a:defRPr sz="900" b="0">
                <a:solidFill>
                  <a:schemeClr val="bg1"/>
                </a:solidFill>
              </a:defRPr>
            </a:lvl1pPr>
            <a:lvl2pPr>
              <a:lnSpc>
                <a:spcPct val="90000"/>
              </a:lnSpc>
              <a:defRPr/>
            </a:lvl2pPr>
          </a:lstStyle>
          <a:p>
            <a:pPr lvl="0"/>
            <a:r>
              <a:rPr lang="en-GB" noProof="0" dirty="0"/>
              <a:t>Text</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p>
            <a:endParaRPr lang="en-GB" altLang="fr-FR" dirty="0">
              <a:solidFill>
                <a:srgbClr val="030F40"/>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168418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p>
            <a:endParaRPr lang="en-GB" altLang="fr-FR" dirty="0">
              <a:solidFill>
                <a:srgbClr val="030F40"/>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Text Placeholder 3"/>
          <p:cNvSpPr>
            <a:spLocks noGrp="1"/>
          </p:cNvSpPr>
          <p:nvPr>
            <p:ph type="body" sz="quarter" idx="19" hasCustomPrompt="1"/>
          </p:nvPr>
        </p:nvSpPr>
        <p:spPr>
          <a:xfrm>
            <a:off x="358776" y="599191"/>
            <a:ext cx="7921625" cy="433388"/>
          </a:xfrm>
        </p:spPr>
        <p:txBody>
          <a:bodyPr/>
          <a:lstStyle>
            <a:lvl1pPr>
              <a:defRPr sz="1500" b="0"/>
            </a:lvl1pPr>
          </a:lstStyle>
          <a:p>
            <a:pPr lvl="0"/>
            <a:r>
              <a:rPr lang="en-GB" noProof="0" dirty="0"/>
              <a:t>subtitle</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443703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item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15" name="Espace réservé du contenu 2"/>
          <p:cNvSpPr>
            <a:spLocks noGrp="1"/>
          </p:cNvSpPr>
          <p:nvPr>
            <p:ph idx="19" hasCustomPrompt="1"/>
          </p:nvPr>
        </p:nvSpPr>
        <p:spPr bwMode="gray">
          <a:xfrm>
            <a:off x="4500400"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2895331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pour une image  3"/>
          <p:cNvSpPr>
            <a:spLocks noGrp="1"/>
          </p:cNvSpPr>
          <p:nvPr>
            <p:ph type="pic" sz="quarter" idx="19" hasCustomPrompt="1"/>
          </p:nvPr>
        </p:nvSpPr>
        <p:spPr bwMode="gray">
          <a:xfrm>
            <a:off x="4321176" y="1356935"/>
            <a:ext cx="3959225" cy="2889000"/>
          </a:xfrm>
        </p:spPr>
        <p:txBody>
          <a:bodyPr tIns="792000" anchor="ctr" anchorCtr="0"/>
          <a:lstStyle>
            <a:lvl1pPr algn="ctr">
              <a:defRPr sz="1125" b="0"/>
            </a:lvl1pPr>
          </a:lstStyle>
          <a:p>
            <a:r>
              <a:rPr lang="en-GB" noProof="0" dirty="0"/>
              <a:t>Select the icon to insert a picture</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3"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1916508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8101013"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du texte 3"/>
          <p:cNvSpPr>
            <a:spLocks noGrp="1"/>
          </p:cNvSpPr>
          <p:nvPr>
            <p:ph type="body" sz="quarter" idx="19" hasCustomPrompt="1"/>
          </p:nvPr>
        </p:nvSpPr>
        <p:spPr bwMode="gray">
          <a:xfrm>
            <a:off x="358775" y="1356364"/>
            <a:ext cx="2268000" cy="595040"/>
          </a:xfrm>
        </p:spPr>
        <p:txBody>
          <a:bodyPr/>
          <a:lstStyle/>
          <a:p>
            <a:pPr lvl="0"/>
            <a:r>
              <a:rPr lang="en-GB" altLang="fr-FR" noProof="0" dirty="0"/>
              <a:t>Text</a:t>
            </a:r>
          </a:p>
        </p:txBody>
      </p:sp>
      <p:sp>
        <p:nvSpPr>
          <p:cNvPr id="13" name="Espace réservé du texte 3"/>
          <p:cNvSpPr>
            <a:spLocks noGrp="1"/>
          </p:cNvSpPr>
          <p:nvPr>
            <p:ph type="body" sz="quarter" idx="20" hasCustomPrompt="1"/>
          </p:nvPr>
        </p:nvSpPr>
        <p:spPr bwMode="gray">
          <a:xfrm>
            <a:off x="3348325" y="1355641"/>
            <a:ext cx="2268000" cy="595040"/>
          </a:xfrm>
        </p:spPr>
        <p:txBody>
          <a:bodyPr/>
          <a:lstStyle/>
          <a:p>
            <a:pPr lvl="0"/>
            <a:r>
              <a:rPr lang="en-GB" altLang="fr-FR" noProof="0" dirty="0"/>
              <a:t>Text</a:t>
            </a:r>
          </a:p>
        </p:txBody>
      </p:sp>
      <p:sp>
        <p:nvSpPr>
          <p:cNvPr id="14" name="Espace réservé du texte 3"/>
          <p:cNvSpPr>
            <a:spLocks noGrp="1"/>
          </p:cNvSpPr>
          <p:nvPr>
            <p:ph type="body" sz="quarter" idx="21" hasCustomPrompt="1"/>
          </p:nvPr>
        </p:nvSpPr>
        <p:spPr bwMode="gray">
          <a:xfrm>
            <a:off x="6336000" y="1355641"/>
            <a:ext cx="2268000" cy="595040"/>
          </a:xfrm>
        </p:spPr>
        <p:txBody>
          <a:bodyPr/>
          <a:lstStyle/>
          <a:p>
            <a:pPr lvl="0"/>
            <a:r>
              <a:rPr lang="en-GB" altLang="fr-FR" noProof="0" dirty="0"/>
              <a:t>Text</a:t>
            </a:r>
          </a:p>
        </p:txBody>
      </p:sp>
      <p:sp>
        <p:nvSpPr>
          <p:cNvPr id="15" name="Espace réservé pour une image  3"/>
          <p:cNvSpPr>
            <a:spLocks noGrp="1"/>
          </p:cNvSpPr>
          <p:nvPr>
            <p:ph type="pic" sz="quarter" idx="22" hasCustomPrompt="1"/>
          </p:nvPr>
        </p:nvSpPr>
        <p:spPr bwMode="gray">
          <a:xfrm>
            <a:off x="358775" y="2058591"/>
            <a:ext cx="2808000" cy="2457000"/>
          </a:xfrm>
        </p:spPr>
        <p:txBody>
          <a:bodyPr tIns="792000" anchor="ctr" anchorCtr="0"/>
          <a:lstStyle>
            <a:lvl1pPr algn="ctr">
              <a:defRPr sz="1125" b="0"/>
            </a:lvl1pPr>
          </a:lstStyle>
          <a:p>
            <a:r>
              <a:rPr lang="en-GB" noProof="0" dirty="0"/>
              <a:t>Select the icon to insert a picture</a:t>
            </a:r>
          </a:p>
        </p:txBody>
      </p:sp>
      <p:sp>
        <p:nvSpPr>
          <p:cNvPr id="16" name="Espace réservé pour une image  3"/>
          <p:cNvSpPr>
            <a:spLocks noGrp="1"/>
          </p:cNvSpPr>
          <p:nvPr>
            <p:ph type="pic" sz="quarter" idx="23" hasCustomPrompt="1"/>
          </p:nvPr>
        </p:nvSpPr>
        <p:spPr bwMode="gray">
          <a:xfrm>
            <a:off x="3348325" y="2057400"/>
            <a:ext cx="2808000" cy="2457000"/>
          </a:xfrm>
        </p:spPr>
        <p:txBody>
          <a:bodyPr tIns="792000" anchor="ctr" anchorCtr="0"/>
          <a:lstStyle>
            <a:lvl1pPr algn="ctr">
              <a:defRPr sz="1125" b="0"/>
            </a:lvl1pPr>
          </a:lstStyle>
          <a:p>
            <a:r>
              <a:rPr lang="en-GB" noProof="0" dirty="0"/>
              <a:t>Select the icon to insert a picture</a:t>
            </a:r>
          </a:p>
        </p:txBody>
      </p:sp>
      <p:sp>
        <p:nvSpPr>
          <p:cNvPr id="17" name="Espace réservé pour une image  3"/>
          <p:cNvSpPr>
            <a:spLocks noGrp="1"/>
          </p:cNvSpPr>
          <p:nvPr>
            <p:ph type="pic" sz="quarter" idx="24" hasCustomPrompt="1"/>
          </p:nvPr>
        </p:nvSpPr>
        <p:spPr bwMode="gray">
          <a:xfrm>
            <a:off x="6336000" y="2058591"/>
            <a:ext cx="2808000" cy="2457000"/>
          </a:xfrm>
        </p:spPr>
        <p:txBody>
          <a:bodyPr tIns="792000" anchor="ctr" anchorCtr="0"/>
          <a:lstStyle>
            <a:lvl1pPr algn="ctr">
              <a:defRPr sz="1125" b="0"/>
            </a:lvl1pPr>
          </a:lstStyle>
          <a:p>
            <a:r>
              <a:rPr lang="en-GB" noProof="0" dirty="0"/>
              <a:t>Select the icon to insert a picture</a:t>
            </a:r>
          </a:p>
        </p:txBody>
      </p:sp>
    </p:spTree>
    <p:extLst>
      <p:ext uri="{BB962C8B-B14F-4D97-AF65-F5344CB8AC3E}">
        <p14:creationId xmlns:p14="http://schemas.microsoft.com/office/powerpoint/2010/main" val="4131488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ubsection title_Blue">
    <p:spTree>
      <p:nvGrpSpPr>
        <p:cNvPr id="1" name=""/>
        <p:cNvGrpSpPr/>
        <p:nvPr/>
      </p:nvGrpSpPr>
      <p:grpSpPr>
        <a:xfrm>
          <a:off x="0" y="0"/>
          <a:ext cx="0" cy="0"/>
          <a:chOff x="0" y="0"/>
          <a:chExt cx="0" cy="0"/>
        </a:xfrm>
      </p:grpSpPr>
      <p:grpSp>
        <p:nvGrpSpPr>
          <p:cNvPr id="4" name="Group 3"/>
          <p:cNvGrpSpPr/>
          <p:nvPr userDrawn="1"/>
        </p:nvGrpSpPr>
        <p:grpSpPr>
          <a:xfrm>
            <a:off x="0" y="1"/>
            <a:ext cx="9144000" cy="5148263"/>
            <a:chOff x="0" y="0"/>
            <a:chExt cx="9144000" cy="5148263"/>
          </a:xfrm>
        </p:grpSpPr>
        <p:pic>
          <p:nvPicPr>
            <p:cNvPr id="11" name="Picture 11" descr="FD_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8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Logo_suite_3_40x20"/>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00963" y="4425950"/>
              <a:ext cx="1439862" cy="7207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re 1"/>
          <p:cNvSpPr>
            <a:spLocks noGrp="1"/>
          </p:cNvSpPr>
          <p:nvPr>
            <p:ph type="title" hasCustomPrompt="1"/>
          </p:nvPr>
        </p:nvSpPr>
        <p:spPr bwMode="gray"/>
        <p:txBody>
          <a:bodyPr/>
          <a:lstStyle>
            <a:lvl1pPr>
              <a:defRPr>
                <a:solidFill>
                  <a:schemeClr val="bg1"/>
                </a:solidFill>
              </a:defRPr>
            </a:lvl1pPr>
          </a:lstStyle>
          <a:p>
            <a:r>
              <a:rPr lang="en-GB" noProof="0" dirty="0"/>
              <a:t>subsection title</a:t>
            </a:r>
          </a:p>
        </p:txBody>
      </p:sp>
      <p:sp>
        <p:nvSpPr>
          <p:cNvPr id="7" name="Espace réservé du texte 6"/>
          <p:cNvSpPr>
            <a:spLocks noGrp="1"/>
          </p:cNvSpPr>
          <p:nvPr>
            <p:ph type="body" sz="quarter" idx="12" hasCustomPrompt="1"/>
          </p:nvPr>
        </p:nvSpPr>
        <p:spPr bwMode="gray">
          <a:xfrm>
            <a:off x="358776" y="2276100"/>
            <a:ext cx="7921625" cy="2239941"/>
          </a:xfrm>
        </p:spPr>
        <p:txBody>
          <a:bodyPr/>
          <a:lstStyle>
            <a:lvl1pPr>
              <a:defRPr>
                <a:solidFill>
                  <a:schemeClr val="bg1"/>
                </a:solidFill>
              </a:defRPr>
            </a:lvl1pPr>
          </a:lstStyle>
          <a:p>
            <a:pPr lvl="0"/>
            <a:r>
              <a:rPr lang="en-GB" noProof="0" dirty="0"/>
              <a:t>subtitle</a:t>
            </a:r>
          </a:p>
        </p:txBody>
      </p:sp>
      <p:sp>
        <p:nvSpPr>
          <p:cNvPr id="6" name="Espace réservé de la date 5"/>
          <p:cNvSpPr>
            <a:spLocks noGrp="1"/>
          </p:cNvSpPr>
          <p:nvPr>
            <p:ph type="dt" sz="half" idx="13"/>
          </p:nvPr>
        </p:nvSpPr>
        <p:spPr bwMode="gray"/>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srgbClr val="FFFFFF">
                  <a:alpha val="0"/>
                </a:srgbClr>
              </a:solidFill>
              <a:effectLst/>
              <a:uLnTx/>
              <a:uFillTx/>
              <a:latin typeface="Arial"/>
              <a:ea typeface="+mn-ea"/>
              <a:cs typeface="+mn-cs"/>
            </a:endParaRPr>
          </a:p>
        </p:txBody>
      </p:sp>
      <p:sp>
        <p:nvSpPr>
          <p:cNvPr id="12" name="Espace réservé du pied de page 11"/>
          <p:cNvSpPr>
            <a:spLocks noGrp="1"/>
          </p:cNvSpPr>
          <p:nvPr>
            <p:ph type="ftr" sz="quarter" idx="14"/>
          </p:nvPr>
        </p:nvSpPr>
        <p:spPr bwMode="gray">
          <a:xfrm>
            <a:off x="2015740" y="4786313"/>
            <a:ext cx="5400000" cy="108000"/>
          </a:xfrm>
          <a:prstGeom prst="rect">
            <a:avLst/>
          </a:prstGeom>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Espace réservé du numéro de diapositive 12"/>
          <p:cNvSpPr>
            <a:spLocks noGrp="1"/>
          </p:cNvSpPr>
          <p:nvPr>
            <p:ph type="sldNum" sz="quarter" idx="15"/>
          </p:nvPr>
        </p:nvSpPr>
        <p:spPr bwMode="gray"/>
        <p:txBody>
          <a:bodyPr/>
          <a:lstStyle>
            <a:lvl1pPr>
              <a:defRPr>
                <a:solidFill>
                  <a:schemeClr val="accent6"/>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C85812-F953-4AE8-878A-A89F38174EA6}" type="slidenum">
              <a:rPr kumimoji="0" lang="en-GB" altLang="fr-FR" sz="750" b="1" i="0" u="none" strike="noStrike" kern="1200" cap="none" spc="0" normalizeH="0" baseline="0" noProof="0" smtClean="0">
                <a:ln>
                  <a:noFill/>
                </a:ln>
                <a:solidFill>
                  <a:srgbClr val="AADC14"/>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r>
              <a:rPr kumimoji="0" lang="en-GB" altLang="fr-FR" sz="750" b="1" i="0" u="none" strike="noStrike" kern="1200" cap="none" spc="0" normalizeH="0" baseline="0" noProof="0" dirty="0">
                <a:ln>
                  <a:noFill/>
                </a:ln>
                <a:solidFill>
                  <a:srgbClr val="AADC14"/>
                </a:solidFill>
                <a:effectLst/>
                <a:uLnTx/>
                <a:uFillTx/>
                <a:latin typeface="Arial"/>
                <a:ea typeface="+mn-ea"/>
                <a:cs typeface="+mn-cs"/>
              </a:rPr>
              <a:t> I</a:t>
            </a:r>
          </a:p>
        </p:txBody>
      </p:sp>
      <p:sp>
        <p:nvSpPr>
          <p:cNvPr id="9" name="TextBox 8"/>
          <p:cNvSpPr txBox="1"/>
          <p:nvPr userDrawn="1"/>
        </p:nvSpPr>
        <p:spPr>
          <a:xfrm>
            <a:off x="683568" y="4786313"/>
            <a:ext cx="1224160" cy="115416"/>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A59FE4-B813-46F0-8874-98A66F66A195}" type="datetime4">
              <a:rPr kumimoji="0" lang="en-GB" sz="7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 May 2022</a:t>
            </a:fld>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79239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s page only 2">
    <p:spTree>
      <p:nvGrpSpPr>
        <p:cNvPr id="1" name=""/>
        <p:cNvGrpSpPr/>
        <p:nvPr/>
      </p:nvGrpSpPr>
      <p:grpSpPr>
        <a:xfrm>
          <a:off x="0" y="0"/>
          <a:ext cx="0" cy="0"/>
          <a:chOff x="0" y="0"/>
          <a:chExt cx="0" cy="0"/>
        </a:xfrm>
      </p:grpSpPr>
      <p:sp>
        <p:nvSpPr>
          <p:cNvPr id="9" name="Espace réservé du texte 7"/>
          <p:cNvSpPr>
            <a:spLocks noGrp="1"/>
          </p:cNvSpPr>
          <p:nvPr>
            <p:ph type="body" sz="quarter" idx="14" hasCustomPrompt="1"/>
          </p:nvPr>
        </p:nvSpPr>
        <p:spPr bwMode="gray">
          <a:xfrm>
            <a:off x="358777" y="302400"/>
            <a:ext cx="7921625" cy="810000"/>
          </a:xfrm>
        </p:spPr>
        <p:txBody>
          <a:bodyPr/>
          <a:lstStyle>
            <a:lvl1pPr>
              <a:lnSpc>
                <a:spcPct val="90000"/>
              </a:lnSpc>
              <a:spcBef>
                <a:spcPts val="0"/>
              </a:spcBef>
              <a:defRPr sz="2400">
                <a:solidFill>
                  <a:schemeClr val="accent6"/>
                </a:solidFill>
              </a:defRPr>
            </a:lvl1pPr>
            <a:lvl2pPr>
              <a:lnSpc>
                <a:spcPct val="90000"/>
              </a:lnSpc>
              <a:defRPr sz="1500"/>
            </a:lvl2pPr>
          </a:lstStyle>
          <a:p>
            <a:pPr lvl="0"/>
            <a:r>
              <a:rPr lang="en-GB" noProof="0" dirty="0"/>
              <a:t>title</a:t>
            </a:r>
          </a:p>
        </p:txBody>
      </p:sp>
      <p:sp>
        <p:nvSpPr>
          <p:cNvPr id="12" name="Espace réservé du texte 9"/>
          <p:cNvSpPr>
            <a:spLocks noGrp="1"/>
          </p:cNvSpPr>
          <p:nvPr>
            <p:ph type="body" sz="quarter" idx="15" hasCustomPrompt="1"/>
          </p:nvPr>
        </p:nvSpPr>
        <p:spPr bwMode="gray">
          <a:xfrm>
            <a:off x="358776" y="1356123"/>
            <a:ext cx="3925438"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13" name="Espace réservé du texte 9"/>
          <p:cNvSpPr>
            <a:spLocks noGrp="1"/>
          </p:cNvSpPr>
          <p:nvPr>
            <p:ph type="body" sz="quarter" idx="16" hasCustomPrompt="1"/>
          </p:nvPr>
        </p:nvSpPr>
        <p:spPr bwMode="gray">
          <a:xfrm>
            <a:off x="4354473" y="1356123"/>
            <a:ext cx="3925930"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3" name="Espace réservé de la date 2"/>
          <p:cNvSpPr>
            <a:spLocks noGrp="1"/>
          </p:cNvSpPr>
          <p:nvPr>
            <p:ph type="dt" sz="half" idx="17"/>
          </p:nvPr>
        </p:nvSpPr>
        <p:spPr bwMode="gray"/>
        <p:txBody>
          <a:bodyPr/>
          <a:lstStyle/>
          <a:p>
            <a:fld id="{4AC4A418-535A-42F0-95F5-F28126AFA708}"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4" name="Espace réservé du pied de page 13"/>
          <p:cNvSpPr>
            <a:spLocks noGrp="1"/>
          </p:cNvSpPr>
          <p:nvPr>
            <p:ph type="ftr" sz="quarter" idx="18"/>
          </p:nvPr>
        </p:nvSpPr>
        <p:spPr bwMode="gray">
          <a:xfrm>
            <a:off x="2015714" y="4786313"/>
            <a:ext cx="5400000" cy="107696"/>
          </a:xfrm>
          <a:prstGeom prst="rect">
            <a:avLst/>
          </a:prstGeom>
        </p:spPr>
        <p:txBody>
          <a:bodyPr/>
          <a:lstStyle/>
          <a:p>
            <a:r>
              <a:rPr lang="en-GB" altLang="fr-FR" dirty="0">
                <a:solidFill>
                  <a:srgbClr val="030F40"/>
                </a:solidFill>
              </a:rPr>
              <a:t>Recoup Conference 2017</a:t>
            </a:r>
          </a:p>
        </p:txBody>
      </p:sp>
      <p:sp>
        <p:nvSpPr>
          <p:cNvPr id="15" name="Espace réservé du numéro de diapositive 14"/>
          <p:cNvSpPr>
            <a:spLocks noGrp="1"/>
          </p:cNvSpPr>
          <p:nvPr>
            <p:ph type="sldNum" sz="quarter" idx="19"/>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652042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_Normal">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800" b="0">
                <a:latin typeface="Calibri" panose="020F0502020204030204" pitchFamily="34" charset="0"/>
              </a:defRPr>
            </a:lvl1pPr>
            <a:lvl2pPr marL="403622" indent="-205979">
              <a:lnSpc>
                <a:spcPct val="100000"/>
              </a:lnSpc>
              <a:spcAft>
                <a:spcPts val="450"/>
              </a:spcAft>
              <a:buClr>
                <a:schemeClr val="accent6"/>
              </a:buClr>
              <a:buFont typeface="Wingdings" panose="05000000000000000000" pitchFamily="2" charset="2"/>
              <a:buChar char="¢"/>
              <a:defRPr sz="1350" b="0">
                <a:latin typeface="Calibri" panose="020F0502020204030204" pitchFamily="34" charset="0"/>
              </a:defRPr>
            </a:lvl2pPr>
            <a:lvl3pPr marL="602456" indent="-198835">
              <a:lnSpc>
                <a:spcPct val="100000"/>
              </a:lnSpc>
              <a:spcBef>
                <a:spcPts val="0"/>
              </a:spcBef>
              <a:spcAft>
                <a:spcPts val="450"/>
              </a:spcAft>
              <a:buSzPct val="100000"/>
              <a:buFont typeface="Wingdings" panose="05000000000000000000" pitchFamily="2" charset="2"/>
              <a:buChar char="l"/>
              <a:defRPr sz="1200">
                <a:latin typeface="Calibri" panose="020F0502020204030204" pitchFamily="34" charset="0"/>
              </a:defRPr>
            </a:lvl3pPr>
            <a:lvl4pPr marL="807244" indent="-204788">
              <a:lnSpc>
                <a:spcPct val="100000"/>
              </a:lnSpc>
              <a:spcBef>
                <a:spcPts val="0"/>
              </a:spcBef>
              <a:spcAft>
                <a:spcPts val="450"/>
              </a:spcAft>
              <a:buSzPct val="100000"/>
              <a:buFont typeface="Symbol" panose="05050102010706020507" pitchFamily="18" charset="2"/>
              <a:buChar char=""/>
              <a:defRPr sz="1050">
                <a:latin typeface="Calibri" panose="020F0502020204030204" pitchFamily="34" charset="0"/>
              </a:defRPr>
            </a:lvl4pPr>
            <a:lvl5pPr marL="1006079" indent="-198835">
              <a:lnSpc>
                <a:spcPct val="100000"/>
              </a:lnSpc>
              <a:spcBef>
                <a:spcPts val="0"/>
              </a:spcBef>
              <a:spcAft>
                <a:spcPts val="450"/>
              </a:spcAft>
              <a:buSzPct val="50000"/>
              <a:defRPr sz="900">
                <a:latin typeface="Calibri" panose="020F0502020204030204" pitchFamily="34" charset="0"/>
              </a:defRPr>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8" name="Espace réservé du texte 7"/>
          <p:cNvSpPr>
            <a:spLocks noGrp="1"/>
          </p:cNvSpPr>
          <p:nvPr>
            <p:ph type="body" sz="quarter" idx="13" hasCustomPrompt="1"/>
          </p:nvPr>
        </p:nvSpPr>
        <p:spPr bwMode="gray">
          <a:xfrm>
            <a:off x="358777" y="302400"/>
            <a:ext cx="7921625" cy="810000"/>
          </a:xfrm>
        </p:spPr>
        <p:txBody>
          <a:bodyPr/>
          <a:lstStyle>
            <a:lvl1pPr>
              <a:lnSpc>
                <a:spcPct val="90000"/>
              </a:lnSpc>
              <a:spcBef>
                <a:spcPts val="0"/>
              </a:spcBef>
              <a:defRPr sz="2400">
                <a:solidFill>
                  <a:schemeClr val="accent6"/>
                </a:solidFill>
                <a:effectLst/>
                <a:latin typeface="Calibri" panose="020F0502020204030204" pitchFamily="34" charset="0"/>
              </a:defRPr>
            </a:lvl1pPr>
            <a:lvl2pPr>
              <a:lnSpc>
                <a:spcPct val="90000"/>
              </a:lnSpc>
              <a:defRPr sz="2400"/>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68751CB6-2882-4E07-8B2D-EAA453B6C45A}"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3572007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nd content_Normal">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7"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B75FFC8E-2119-42FC-90C2-4EF0A2B4676C}"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Text Placeholder 3"/>
          <p:cNvSpPr>
            <a:spLocks noGrp="1"/>
          </p:cNvSpPr>
          <p:nvPr>
            <p:ph type="body" sz="quarter" idx="19" hasCustomPrompt="1"/>
          </p:nvPr>
        </p:nvSpPr>
        <p:spPr>
          <a:xfrm>
            <a:off x="358777" y="600531"/>
            <a:ext cx="7921625" cy="433388"/>
          </a:xfrm>
        </p:spPr>
        <p:txBody>
          <a:bodyPr/>
          <a:lstStyle>
            <a:lvl1pPr>
              <a:defRPr sz="1500" b="0"/>
            </a:lvl1pPr>
          </a:lstStyle>
          <a:p>
            <a:pPr lvl="0"/>
            <a:r>
              <a:rPr lang="en-GB" noProof="0" dirty="0"/>
              <a:t>subtitle</a:t>
            </a:r>
          </a:p>
        </p:txBody>
      </p:sp>
      <p:sp>
        <p:nvSpPr>
          <p:cNvPr id="9"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943323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EDC5-CA69-2F43-8629-5676B93631BB}"/>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9CB538B8-64D1-F446-A6A7-252750EA2DC7}"/>
              </a:ext>
            </a:extLst>
          </p:cNvPr>
          <p:cNvSpPr>
            <a:spLocks noGrp="1"/>
          </p:cNvSpPr>
          <p:nvPr>
            <p:ph idx="1"/>
          </p:nvPr>
        </p:nvSpPr>
        <p:spPr>
          <a:xfrm>
            <a:off x="297712" y="912884"/>
            <a:ext cx="8217638"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2834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4">
          <p15:clr>
            <a:srgbClr val="FBAE40"/>
          </p15:clr>
        </p15:guide>
        <p15:guide id="2" pos="2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and highlight box">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7"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9" name="Espace réservé du texte 7"/>
          <p:cNvSpPr>
            <a:spLocks noGrp="1"/>
          </p:cNvSpPr>
          <p:nvPr>
            <p:ph type="body" sz="quarter" idx="15" hasCustomPrompt="1"/>
          </p:nvPr>
        </p:nvSpPr>
        <p:spPr bwMode="gray">
          <a:xfrm>
            <a:off x="0" y="3936701"/>
            <a:ext cx="879150" cy="644004"/>
          </a:xfrm>
          <a:solidFill>
            <a:schemeClr val="accent6"/>
          </a:solidFill>
        </p:spPr>
        <p:txBody>
          <a:bodyPr wrap="square" lIns="684000" tIns="72000" rIns="180000" bIns="72000" anchor="b" anchorCtr="0">
            <a:spAutoFit/>
          </a:bodyPr>
          <a:lstStyle>
            <a:lvl1pPr>
              <a:lnSpc>
                <a:spcPct val="90000"/>
              </a:lnSpc>
              <a:spcBef>
                <a:spcPts val="0"/>
              </a:spcBef>
              <a:defRPr sz="900" b="0">
                <a:solidFill>
                  <a:schemeClr val="bg1"/>
                </a:solidFill>
              </a:defRPr>
            </a:lvl1pPr>
            <a:lvl2pPr>
              <a:lnSpc>
                <a:spcPct val="90000"/>
              </a:lnSpc>
              <a:defRPr/>
            </a:lvl2pPr>
          </a:lstStyle>
          <a:p>
            <a:pPr lvl="0"/>
            <a:r>
              <a:rPr lang="en-GB" noProof="0" dirty="0"/>
              <a:t>Text</a:t>
            </a:r>
          </a:p>
        </p:txBody>
      </p:sp>
      <p:sp>
        <p:nvSpPr>
          <p:cNvPr id="10" name="Espace réservé de la date 9"/>
          <p:cNvSpPr>
            <a:spLocks noGrp="1"/>
          </p:cNvSpPr>
          <p:nvPr>
            <p:ph type="dt" sz="half" idx="16"/>
          </p:nvPr>
        </p:nvSpPr>
        <p:spPr bwMode="gray"/>
        <p:txBody>
          <a:bodyPr/>
          <a:lstStyle/>
          <a:p>
            <a:fld id="{845CA50F-5036-4F5D-B8B5-BE2B29D1052C}"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1956678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7"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495EC85A-862B-457E-AC3F-D24EE3472096}"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Text Placeholder 3"/>
          <p:cNvSpPr>
            <a:spLocks noGrp="1"/>
          </p:cNvSpPr>
          <p:nvPr>
            <p:ph type="body" sz="quarter" idx="19" hasCustomPrompt="1"/>
          </p:nvPr>
        </p:nvSpPr>
        <p:spPr>
          <a:xfrm>
            <a:off x="358777" y="599191"/>
            <a:ext cx="7921625" cy="433388"/>
          </a:xfrm>
        </p:spPr>
        <p:txBody>
          <a:bodyPr/>
          <a:lstStyle>
            <a:lvl1pPr>
              <a:defRPr sz="1500" b="0"/>
            </a:lvl1pPr>
          </a:lstStyle>
          <a:p>
            <a:pPr lvl="0"/>
            <a:r>
              <a:rPr lang="en-GB" noProof="0" dirty="0"/>
              <a:t>subtitle</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2471484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2 item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7"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D4AF9EEA-AB95-4367-8966-5E4D46238598}"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15" name="Espace réservé du contenu 2"/>
          <p:cNvSpPr>
            <a:spLocks noGrp="1"/>
          </p:cNvSpPr>
          <p:nvPr>
            <p:ph idx="19" hasCustomPrompt="1"/>
          </p:nvPr>
        </p:nvSpPr>
        <p:spPr bwMode="gray">
          <a:xfrm>
            <a:off x="4500400"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12179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0" name="Espace réservé de la date 9"/>
          <p:cNvSpPr>
            <a:spLocks noGrp="1"/>
          </p:cNvSpPr>
          <p:nvPr>
            <p:ph type="dt" sz="half" idx="16"/>
          </p:nvPr>
        </p:nvSpPr>
        <p:spPr bwMode="gray"/>
        <p:txBody>
          <a:bodyPr/>
          <a:lstStyle/>
          <a:p>
            <a:fld id="{1EA83EE1-3446-440C-8D33-3950F1260545}"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pour une image  3"/>
          <p:cNvSpPr>
            <a:spLocks noGrp="1"/>
          </p:cNvSpPr>
          <p:nvPr>
            <p:ph type="pic" sz="quarter" idx="19" hasCustomPrompt="1"/>
          </p:nvPr>
        </p:nvSpPr>
        <p:spPr bwMode="gray">
          <a:xfrm>
            <a:off x="4321177" y="1356935"/>
            <a:ext cx="3959225" cy="2889000"/>
          </a:xfrm>
        </p:spPr>
        <p:txBody>
          <a:bodyPr tIns="792000" anchor="ctr" anchorCtr="0"/>
          <a:lstStyle>
            <a:lvl1pPr algn="ctr">
              <a:defRPr sz="1125" b="0"/>
            </a:lvl1pPr>
          </a:lstStyle>
          <a:p>
            <a:r>
              <a:rPr lang="en-GB" noProof="0" dirty="0"/>
              <a:t>Select the icon to insert a picture</a:t>
            </a:r>
          </a:p>
        </p:txBody>
      </p:sp>
      <p:sp>
        <p:nvSpPr>
          <p:cNvPr id="8" name="Espace réservé du texte 7"/>
          <p:cNvSpPr>
            <a:spLocks noGrp="1"/>
          </p:cNvSpPr>
          <p:nvPr>
            <p:ph type="body" sz="quarter" idx="13" hasCustomPrompt="1"/>
          </p:nvPr>
        </p:nvSpPr>
        <p:spPr bwMode="gray">
          <a:xfrm>
            <a:off x="358777"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3"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777935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7" y="302400"/>
            <a:ext cx="8101013"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387029B7-FC34-481A-97A7-E7EDE70FA35B}"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du texte 3"/>
          <p:cNvSpPr>
            <a:spLocks noGrp="1"/>
          </p:cNvSpPr>
          <p:nvPr>
            <p:ph type="body" sz="quarter" idx="19" hasCustomPrompt="1"/>
          </p:nvPr>
        </p:nvSpPr>
        <p:spPr bwMode="gray">
          <a:xfrm>
            <a:off x="358775" y="1356364"/>
            <a:ext cx="2268000" cy="595040"/>
          </a:xfrm>
        </p:spPr>
        <p:txBody>
          <a:bodyPr/>
          <a:lstStyle/>
          <a:p>
            <a:pPr lvl="0"/>
            <a:r>
              <a:rPr lang="en-GB" altLang="fr-FR" noProof="0" dirty="0"/>
              <a:t>Text</a:t>
            </a:r>
          </a:p>
        </p:txBody>
      </p:sp>
      <p:sp>
        <p:nvSpPr>
          <p:cNvPr id="13" name="Espace réservé du texte 3"/>
          <p:cNvSpPr>
            <a:spLocks noGrp="1"/>
          </p:cNvSpPr>
          <p:nvPr>
            <p:ph type="body" sz="quarter" idx="20" hasCustomPrompt="1"/>
          </p:nvPr>
        </p:nvSpPr>
        <p:spPr bwMode="gray">
          <a:xfrm>
            <a:off x="3348325" y="1355641"/>
            <a:ext cx="2268000" cy="595040"/>
          </a:xfrm>
        </p:spPr>
        <p:txBody>
          <a:bodyPr/>
          <a:lstStyle/>
          <a:p>
            <a:pPr lvl="0"/>
            <a:r>
              <a:rPr lang="en-GB" altLang="fr-FR" noProof="0" dirty="0"/>
              <a:t>Text</a:t>
            </a:r>
          </a:p>
        </p:txBody>
      </p:sp>
      <p:sp>
        <p:nvSpPr>
          <p:cNvPr id="14" name="Espace réservé du texte 3"/>
          <p:cNvSpPr>
            <a:spLocks noGrp="1"/>
          </p:cNvSpPr>
          <p:nvPr>
            <p:ph type="body" sz="quarter" idx="21" hasCustomPrompt="1"/>
          </p:nvPr>
        </p:nvSpPr>
        <p:spPr bwMode="gray">
          <a:xfrm>
            <a:off x="6336000" y="1355641"/>
            <a:ext cx="2268000" cy="595040"/>
          </a:xfrm>
        </p:spPr>
        <p:txBody>
          <a:bodyPr/>
          <a:lstStyle/>
          <a:p>
            <a:pPr lvl="0"/>
            <a:r>
              <a:rPr lang="en-GB" altLang="fr-FR" noProof="0" dirty="0"/>
              <a:t>Text</a:t>
            </a:r>
          </a:p>
        </p:txBody>
      </p:sp>
      <p:sp>
        <p:nvSpPr>
          <p:cNvPr id="15" name="Espace réservé pour une image  3"/>
          <p:cNvSpPr>
            <a:spLocks noGrp="1"/>
          </p:cNvSpPr>
          <p:nvPr>
            <p:ph type="pic" sz="quarter" idx="22" hasCustomPrompt="1"/>
          </p:nvPr>
        </p:nvSpPr>
        <p:spPr bwMode="gray">
          <a:xfrm>
            <a:off x="358775" y="2058591"/>
            <a:ext cx="2808000" cy="2457000"/>
          </a:xfrm>
        </p:spPr>
        <p:txBody>
          <a:bodyPr tIns="792000" anchor="ctr" anchorCtr="0"/>
          <a:lstStyle>
            <a:lvl1pPr algn="ctr">
              <a:defRPr sz="1125" b="0"/>
            </a:lvl1pPr>
          </a:lstStyle>
          <a:p>
            <a:r>
              <a:rPr lang="en-GB" noProof="0" dirty="0"/>
              <a:t>Select the icon to insert a picture</a:t>
            </a:r>
          </a:p>
        </p:txBody>
      </p:sp>
      <p:sp>
        <p:nvSpPr>
          <p:cNvPr id="16" name="Espace réservé pour une image  3"/>
          <p:cNvSpPr>
            <a:spLocks noGrp="1"/>
          </p:cNvSpPr>
          <p:nvPr>
            <p:ph type="pic" sz="quarter" idx="23" hasCustomPrompt="1"/>
          </p:nvPr>
        </p:nvSpPr>
        <p:spPr bwMode="gray">
          <a:xfrm>
            <a:off x="3348325" y="2057400"/>
            <a:ext cx="2808000" cy="2457000"/>
          </a:xfrm>
        </p:spPr>
        <p:txBody>
          <a:bodyPr tIns="792000" anchor="ctr" anchorCtr="0"/>
          <a:lstStyle>
            <a:lvl1pPr algn="ctr">
              <a:defRPr sz="1125" b="0"/>
            </a:lvl1pPr>
          </a:lstStyle>
          <a:p>
            <a:r>
              <a:rPr lang="en-GB" noProof="0" dirty="0"/>
              <a:t>Select the icon to insert a picture</a:t>
            </a:r>
          </a:p>
        </p:txBody>
      </p:sp>
      <p:sp>
        <p:nvSpPr>
          <p:cNvPr id="17" name="Espace réservé pour une image  3"/>
          <p:cNvSpPr>
            <a:spLocks noGrp="1"/>
          </p:cNvSpPr>
          <p:nvPr>
            <p:ph type="pic" sz="quarter" idx="24" hasCustomPrompt="1"/>
          </p:nvPr>
        </p:nvSpPr>
        <p:spPr bwMode="gray">
          <a:xfrm>
            <a:off x="6336000" y="2058591"/>
            <a:ext cx="2808000" cy="2457000"/>
          </a:xfrm>
        </p:spPr>
        <p:txBody>
          <a:bodyPr tIns="792000" anchor="ctr" anchorCtr="0"/>
          <a:lstStyle>
            <a:lvl1pPr algn="ctr">
              <a:defRPr sz="1125" b="0"/>
            </a:lvl1pPr>
          </a:lstStyle>
          <a:p>
            <a:r>
              <a:rPr lang="en-GB" noProof="0" dirty="0"/>
              <a:t>Select the icon to insert a picture</a:t>
            </a:r>
          </a:p>
        </p:txBody>
      </p:sp>
    </p:spTree>
    <p:extLst>
      <p:ext uri="{BB962C8B-B14F-4D97-AF65-F5344CB8AC3E}">
        <p14:creationId xmlns:p14="http://schemas.microsoft.com/office/powerpoint/2010/main" val="4224430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BC5-CCF9-7348-974E-F9C79966A4D0}"/>
              </a:ext>
            </a:extLst>
          </p:cNvPr>
          <p:cNvSpPr>
            <a:spLocks noGrp="1"/>
          </p:cNvSpPr>
          <p:nvPr>
            <p:ph type="ctrTitle"/>
          </p:nvPr>
        </p:nvSpPr>
        <p:spPr>
          <a:xfrm>
            <a:off x="1858989" y="1674262"/>
            <a:ext cx="5321300" cy="1790700"/>
          </a:xfrm>
          <a:prstGeom prst="rect">
            <a:avLst/>
          </a:prstGeom>
        </p:spPr>
        <p:txBody>
          <a:bodyPr anchor="ctr"/>
          <a:lstStyle>
            <a:lvl1pPr algn="l">
              <a:defRPr sz="3500" b="1">
                <a:solidFill>
                  <a:srgbClr val="1E4F83"/>
                </a:solidFill>
                <a:latin typeface="Century Gothic" panose="020B0502020202020204" pitchFamily="34" charset="0"/>
              </a:defRPr>
            </a:lvl1pPr>
          </a:lstStyle>
          <a:p>
            <a:r>
              <a:rPr lang="en-US" dirty="0"/>
              <a:t>Click to edit Master title style</a:t>
            </a:r>
          </a:p>
        </p:txBody>
      </p:sp>
      <p:grpSp>
        <p:nvGrpSpPr>
          <p:cNvPr id="3" name="Group 2">
            <a:extLst>
              <a:ext uri="{FF2B5EF4-FFF2-40B4-BE49-F238E27FC236}">
                <a16:creationId xmlns:a16="http://schemas.microsoft.com/office/drawing/2014/main" id="{C6A8A7F9-0BB3-1B4B-8C00-53132B3FB675}"/>
              </a:ext>
            </a:extLst>
          </p:cNvPr>
          <p:cNvGrpSpPr/>
          <p:nvPr userDrawn="1"/>
        </p:nvGrpSpPr>
        <p:grpSpPr>
          <a:xfrm>
            <a:off x="0" y="1645155"/>
            <a:ext cx="1588957" cy="1845915"/>
            <a:chOff x="0" y="1645155"/>
            <a:chExt cx="1588957" cy="1845915"/>
          </a:xfrm>
        </p:grpSpPr>
        <p:sp>
          <p:nvSpPr>
            <p:cNvPr id="21" name="Freeform 20">
              <a:extLst>
                <a:ext uri="{FF2B5EF4-FFF2-40B4-BE49-F238E27FC236}">
                  <a16:creationId xmlns:a16="http://schemas.microsoft.com/office/drawing/2014/main" id="{34C9305A-2EC3-1046-A69E-CB07BD34E6C7}"/>
                </a:ext>
              </a:extLst>
            </p:cNvPr>
            <p:cNvSpPr/>
            <p:nvPr userDrawn="1"/>
          </p:nvSpPr>
          <p:spPr>
            <a:xfrm flipH="1">
              <a:off x="871582" y="1645155"/>
              <a:ext cx="717347" cy="861889"/>
            </a:xfrm>
            <a:custGeom>
              <a:avLst/>
              <a:gdLst>
                <a:gd name="connsiteX0" fmla="*/ 0 w 717347"/>
                <a:gd name="connsiteY0" fmla="*/ 0 h 861889"/>
                <a:gd name="connsiteX1" fmla="*/ 4383 w 717347"/>
                <a:gd name="connsiteY1" fmla="*/ 11721 h 861889"/>
                <a:gd name="connsiteX2" fmla="*/ 106887 w 717347"/>
                <a:gd name="connsiteY2" fmla="*/ 484158 h 861889"/>
                <a:gd name="connsiteX3" fmla="*/ 717347 w 717347"/>
                <a:gd name="connsiteY3" fmla="*/ 859874 h 861889"/>
                <a:gd name="connsiteX4" fmla="*/ 711493 w 717347"/>
                <a:gd name="connsiteY4" fmla="*/ 684134 h 861889"/>
                <a:gd name="connsiteX5" fmla="*/ 135744 w 717347"/>
                <a:gd name="connsiteY5" fmla="*/ 15881 h 861889"/>
                <a:gd name="connsiteX6" fmla="*/ 0 w 717347"/>
                <a:gd name="connsiteY6" fmla="*/ 0 h 86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47" h="861889">
                  <a:moveTo>
                    <a:pt x="0" y="0"/>
                  </a:moveTo>
                  <a:lnTo>
                    <a:pt x="4383" y="11721"/>
                  </a:lnTo>
                  <a:cubicBezTo>
                    <a:pt x="24054" y="65363"/>
                    <a:pt x="102981" y="291943"/>
                    <a:pt x="106887" y="484158"/>
                  </a:cubicBezTo>
                  <a:cubicBezTo>
                    <a:pt x="115668" y="912156"/>
                    <a:pt x="717347" y="859874"/>
                    <a:pt x="717347" y="859874"/>
                  </a:cubicBezTo>
                  <a:cubicBezTo>
                    <a:pt x="717347" y="859874"/>
                    <a:pt x="711493" y="780645"/>
                    <a:pt x="711493" y="684134"/>
                  </a:cubicBezTo>
                  <a:cubicBezTo>
                    <a:pt x="711493" y="228137"/>
                    <a:pt x="447266" y="67310"/>
                    <a:pt x="135744" y="15881"/>
                  </a:cubicBezTo>
                  <a:lnTo>
                    <a:pt x="0" y="0"/>
                  </a:lnTo>
                  <a:close/>
                </a:path>
              </a:pathLst>
            </a:custGeom>
            <a:solidFill>
              <a:srgbClr val="24ABB5"/>
            </a:solidFill>
            <a:ln w="950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937F9EC-DE3A-164B-95AF-AB40DA369F2E}"/>
                </a:ext>
              </a:extLst>
            </p:cNvPr>
            <p:cNvSpPr/>
            <p:nvPr userDrawn="1"/>
          </p:nvSpPr>
          <p:spPr>
            <a:xfrm flipH="1">
              <a:off x="0" y="1800574"/>
              <a:ext cx="758301" cy="1535147"/>
            </a:xfrm>
            <a:custGeom>
              <a:avLst/>
              <a:gdLst>
                <a:gd name="connsiteX0" fmla="*/ 758301 w 758301"/>
                <a:gd name="connsiteY0" fmla="*/ 0 h 1535147"/>
                <a:gd name="connsiteX1" fmla="*/ 671814 w 758301"/>
                <a:gd name="connsiteY1" fmla="*/ 62008 h 1535147"/>
                <a:gd name="connsiteX2" fmla="*/ 61031 w 758301"/>
                <a:gd name="connsiteY2" fmla="*/ 681974 h 1535147"/>
                <a:gd name="connsiteX3" fmla="*/ 0 w 758301"/>
                <a:gd name="connsiteY3" fmla="*/ 767647 h 1535147"/>
                <a:gd name="connsiteX4" fmla="*/ 61031 w 758301"/>
                <a:gd name="connsiteY4" fmla="*/ 853173 h 1535147"/>
                <a:gd name="connsiteX5" fmla="*/ 671814 w 758301"/>
                <a:gd name="connsiteY5" fmla="*/ 1473140 h 1535147"/>
                <a:gd name="connsiteX6" fmla="*/ 758301 w 758301"/>
                <a:gd name="connsiteY6" fmla="*/ 1535147 h 1535147"/>
                <a:gd name="connsiteX7" fmla="*/ 758301 w 758301"/>
                <a:gd name="connsiteY7" fmla="*/ 1161704 h 1535147"/>
                <a:gd name="connsiteX8" fmla="*/ 711201 w 758301"/>
                <a:gd name="connsiteY8" fmla="*/ 1123494 h 1535147"/>
                <a:gd name="connsiteX9" fmla="*/ 367505 w 758301"/>
                <a:gd name="connsiteY9" fmla="*/ 767647 h 1535147"/>
                <a:gd name="connsiteX10" fmla="*/ 710613 w 758301"/>
                <a:gd name="connsiteY10" fmla="*/ 411610 h 1535147"/>
                <a:gd name="connsiteX11" fmla="*/ 758301 w 758301"/>
                <a:gd name="connsiteY11" fmla="*/ 372893 h 1535147"/>
                <a:gd name="connsiteX12" fmla="*/ 758301 w 758301"/>
                <a:gd name="connsiteY12" fmla="*/ 0 h 15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8301" h="1535147">
                  <a:moveTo>
                    <a:pt x="758301" y="0"/>
                  </a:moveTo>
                  <a:lnTo>
                    <a:pt x="671814" y="62008"/>
                  </a:lnTo>
                  <a:cubicBezTo>
                    <a:pt x="309850" y="337972"/>
                    <a:pt x="77784" y="658497"/>
                    <a:pt x="61031" y="681974"/>
                  </a:cubicBezTo>
                  <a:lnTo>
                    <a:pt x="0" y="767647"/>
                  </a:lnTo>
                  <a:lnTo>
                    <a:pt x="61031" y="853173"/>
                  </a:lnTo>
                  <a:cubicBezTo>
                    <a:pt x="77784" y="876651"/>
                    <a:pt x="309850" y="1197175"/>
                    <a:pt x="671814" y="1473140"/>
                  </a:cubicBezTo>
                  <a:lnTo>
                    <a:pt x="758301" y="1535147"/>
                  </a:lnTo>
                  <a:lnTo>
                    <a:pt x="758301" y="1161704"/>
                  </a:lnTo>
                  <a:lnTo>
                    <a:pt x="711201" y="1123494"/>
                  </a:lnTo>
                  <a:cubicBezTo>
                    <a:pt x="556218" y="987108"/>
                    <a:pt x="436659" y="851727"/>
                    <a:pt x="367505" y="767647"/>
                  </a:cubicBezTo>
                  <a:cubicBezTo>
                    <a:pt x="436550" y="683402"/>
                    <a:pt x="555834" y="547980"/>
                    <a:pt x="710613" y="411610"/>
                  </a:cubicBezTo>
                  <a:lnTo>
                    <a:pt x="758301" y="372893"/>
                  </a:lnTo>
                  <a:lnTo>
                    <a:pt x="758301" y="0"/>
                  </a:lnTo>
                  <a:close/>
                </a:path>
              </a:pathLst>
            </a:custGeom>
            <a:solidFill>
              <a:srgbClr val="24ABB5"/>
            </a:solidFill>
            <a:ln w="950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4B69563-053E-8E40-AA87-57FBE53B0B35}"/>
                </a:ext>
              </a:extLst>
            </p:cNvPr>
            <p:cNvSpPr/>
            <p:nvPr userDrawn="1"/>
          </p:nvSpPr>
          <p:spPr>
            <a:xfrm flipH="1">
              <a:off x="871508" y="2629185"/>
              <a:ext cx="717449" cy="861885"/>
            </a:xfrm>
            <a:custGeom>
              <a:avLst/>
              <a:gdLst>
                <a:gd name="connsiteX0" fmla="*/ 661858 w 717449"/>
                <a:gd name="connsiteY0" fmla="*/ 12 h 861885"/>
                <a:gd name="connsiteX1" fmla="*/ 106915 w 717449"/>
                <a:gd name="connsiteY1" fmla="*/ 377797 h 861885"/>
                <a:gd name="connsiteX2" fmla="*/ 106915 w 717449"/>
                <a:gd name="connsiteY2" fmla="*/ 377724 h 861885"/>
                <a:gd name="connsiteX3" fmla="*/ 0 w 717449"/>
                <a:gd name="connsiteY3" fmla="*/ 861885 h 861885"/>
                <a:gd name="connsiteX4" fmla="*/ 711521 w 717449"/>
                <a:gd name="connsiteY4" fmla="*/ 177747 h 861885"/>
                <a:gd name="connsiteX5" fmla="*/ 717449 w 717449"/>
                <a:gd name="connsiteY5" fmla="*/ 2009 h 861885"/>
                <a:gd name="connsiteX6" fmla="*/ 661858 w 717449"/>
                <a:gd name="connsiteY6" fmla="*/ 12 h 86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449" h="861885">
                  <a:moveTo>
                    <a:pt x="661858" y="12"/>
                  </a:moveTo>
                  <a:cubicBezTo>
                    <a:pt x="512638" y="-687"/>
                    <a:pt x="114049" y="30049"/>
                    <a:pt x="106915" y="377797"/>
                  </a:cubicBezTo>
                  <a:lnTo>
                    <a:pt x="106915" y="377724"/>
                  </a:lnTo>
                  <a:cubicBezTo>
                    <a:pt x="102377" y="597398"/>
                    <a:pt x="0" y="861885"/>
                    <a:pt x="0" y="861885"/>
                  </a:cubicBezTo>
                  <a:cubicBezTo>
                    <a:pt x="366408" y="834500"/>
                    <a:pt x="711521" y="698961"/>
                    <a:pt x="711521" y="177747"/>
                  </a:cubicBezTo>
                  <a:cubicBezTo>
                    <a:pt x="711521" y="81238"/>
                    <a:pt x="717449" y="2009"/>
                    <a:pt x="717449" y="2009"/>
                  </a:cubicBezTo>
                  <a:cubicBezTo>
                    <a:pt x="717449" y="2009"/>
                    <a:pt x="696294" y="174"/>
                    <a:pt x="661858" y="12"/>
                  </a:cubicBezTo>
                  <a:close/>
                </a:path>
              </a:pathLst>
            </a:custGeom>
            <a:solidFill>
              <a:srgbClr val="24ABB5"/>
            </a:solidFill>
            <a:ln w="9509"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CF210DE9-AE24-D340-921E-0C523EB4832F}"/>
              </a:ext>
            </a:extLst>
          </p:cNvPr>
          <p:cNvSpPr/>
          <p:nvPr userDrawn="1"/>
        </p:nvSpPr>
        <p:spPr>
          <a:xfrm flipH="1">
            <a:off x="-1214901" y="3347624"/>
            <a:ext cx="172" cy="220"/>
          </a:xfrm>
          <a:custGeom>
            <a:avLst/>
            <a:gdLst>
              <a:gd name="connsiteX0" fmla="*/ 172 w 172"/>
              <a:gd name="connsiteY0" fmla="*/ 0 h 220"/>
              <a:gd name="connsiteX1" fmla="*/ 0 w 172"/>
              <a:gd name="connsiteY1" fmla="*/ 33 h 220"/>
              <a:gd name="connsiteX2" fmla="*/ 98 w 172"/>
              <a:gd name="connsiteY2" fmla="*/ 220 h 220"/>
              <a:gd name="connsiteX3" fmla="*/ 172 w 172"/>
              <a:gd name="connsiteY3" fmla="*/ 0 h 220"/>
            </a:gdLst>
            <a:ahLst/>
            <a:cxnLst>
              <a:cxn ang="0">
                <a:pos x="connsiteX0" y="connsiteY0"/>
              </a:cxn>
              <a:cxn ang="0">
                <a:pos x="connsiteX1" y="connsiteY1"/>
              </a:cxn>
              <a:cxn ang="0">
                <a:pos x="connsiteX2" y="connsiteY2"/>
              </a:cxn>
              <a:cxn ang="0">
                <a:pos x="connsiteX3" y="connsiteY3"/>
              </a:cxn>
            </a:cxnLst>
            <a:rect l="l" t="t" r="r" b="b"/>
            <a:pathLst>
              <a:path w="172" h="220">
                <a:moveTo>
                  <a:pt x="172" y="0"/>
                </a:moveTo>
                <a:lnTo>
                  <a:pt x="0" y="33"/>
                </a:lnTo>
                <a:lnTo>
                  <a:pt x="98" y="220"/>
                </a:lnTo>
                <a:lnTo>
                  <a:pt x="172" y="0"/>
                </a:lnTo>
                <a:close/>
              </a:path>
            </a:pathLst>
          </a:custGeom>
          <a:solidFill>
            <a:srgbClr val="24ABB5"/>
          </a:solidFill>
          <a:ln w="9509" cap="flat">
            <a:no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CFFAE1DD-D3F2-9248-8CB9-1C58C3367F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2624431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DA3D0D-E231-7C4B-97CD-C8F3AEFB7FBB}"/>
              </a:ext>
            </a:extLst>
          </p:cNvPr>
          <p:cNvSpPr>
            <a:spLocks noGrp="1"/>
          </p:cNvSpPr>
          <p:nvPr userDrawn="1">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
        <p:nvSpPr>
          <p:cNvPr id="17" name="Freeform 16">
            <a:extLst>
              <a:ext uri="{FF2B5EF4-FFF2-40B4-BE49-F238E27FC236}">
                <a16:creationId xmlns:a16="http://schemas.microsoft.com/office/drawing/2014/main" id="{D94CCB3F-0EA4-2243-BCD6-8D5E4EED2EA2}"/>
              </a:ext>
            </a:extLst>
          </p:cNvPr>
          <p:cNvSpPr/>
          <p:nvPr userDrawn="1"/>
        </p:nvSpPr>
        <p:spPr>
          <a:xfrm>
            <a:off x="802827" y="3154584"/>
            <a:ext cx="171" cy="220"/>
          </a:xfrm>
          <a:custGeom>
            <a:avLst/>
            <a:gdLst>
              <a:gd name="connsiteX0" fmla="*/ 171 w 171"/>
              <a:gd name="connsiteY0" fmla="*/ 0 h 220"/>
              <a:gd name="connsiteX1" fmla="*/ 97 w 171"/>
              <a:gd name="connsiteY1" fmla="*/ 220 h 220"/>
              <a:gd name="connsiteX2" fmla="*/ 0 w 171"/>
              <a:gd name="connsiteY2" fmla="*/ 33 h 220"/>
              <a:gd name="connsiteX3" fmla="*/ 171 w 171"/>
              <a:gd name="connsiteY3" fmla="*/ 0 h 220"/>
            </a:gdLst>
            <a:ahLst/>
            <a:cxnLst>
              <a:cxn ang="0">
                <a:pos x="connsiteX0" y="connsiteY0"/>
              </a:cxn>
              <a:cxn ang="0">
                <a:pos x="connsiteX1" y="connsiteY1"/>
              </a:cxn>
              <a:cxn ang="0">
                <a:pos x="connsiteX2" y="connsiteY2"/>
              </a:cxn>
              <a:cxn ang="0">
                <a:pos x="connsiteX3" y="connsiteY3"/>
              </a:cxn>
            </a:cxnLst>
            <a:rect l="l" t="t" r="r" b="b"/>
            <a:pathLst>
              <a:path w="171" h="220">
                <a:moveTo>
                  <a:pt x="171" y="0"/>
                </a:moveTo>
                <a:lnTo>
                  <a:pt x="97" y="220"/>
                </a:lnTo>
                <a:lnTo>
                  <a:pt x="0" y="33"/>
                </a:lnTo>
                <a:lnTo>
                  <a:pt x="17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ECC9DD2-6EF0-104E-BE2C-F72BBC6349DE}"/>
              </a:ext>
            </a:extLst>
          </p:cNvPr>
          <p:cNvGrpSpPr/>
          <p:nvPr userDrawn="1"/>
        </p:nvGrpSpPr>
        <p:grpSpPr>
          <a:xfrm>
            <a:off x="0" y="1267219"/>
            <a:ext cx="2253699" cy="2215778"/>
            <a:chOff x="0" y="1267219"/>
            <a:chExt cx="2253699" cy="2215778"/>
          </a:xfrm>
          <a:solidFill>
            <a:srgbClr val="24ABB5"/>
          </a:solidFill>
        </p:grpSpPr>
        <p:sp>
          <p:nvSpPr>
            <p:cNvPr id="4" name="Freeform 3">
              <a:extLst>
                <a:ext uri="{FF2B5EF4-FFF2-40B4-BE49-F238E27FC236}">
                  <a16:creationId xmlns:a16="http://schemas.microsoft.com/office/drawing/2014/main" id="{E3515EB1-FCA6-9F4F-A461-3D7D91F89C64}"/>
                </a:ext>
              </a:extLst>
            </p:cNvPr>
            <p:cNvSpPr/>
            <p:nvPr/>
          </p:nvSpPr>
          <p:spPr>
            <a:xfrm>
              <a:off x="1121408" y="2096790"/>
              <a:ext cx="292716" cy="292899"/>
            </a:xfrm>
            <a:custGeom>
              <a:avLst/>
              <a:gdLst>
                <a:gd name="connsiteX0" fmla="*/ 193964 w 380344"/>
                <a:gd name="connsiteY0" fmla="*/ 7124 h 380580"/>
                <a:gd name="connsiteX1" fmla="*/ 7119 w 380344"/>
                <a:gd name="connsiteY1" fmla="*/ 194274 h 380580"/>
                <a:gd name="connsiteX2" fmla="*/ 194153 w 380344"/>
                <a:gd name="connsiteY2" fmla="*/ 381235 h 380580"/>
                <a:gd name="connsiteX3" fmla="*/ 380998 w 380344"/>
                <a:gd name="connsiteY3" fmla="*/ 194084 h 380580"/>
                <a:gd name="connsiteX4" fmla="*/ 194059 w 380344"/>
                <a:gd name="connsiteY4" fmla="*/ 7124 h 38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44" h="380580">
                  <a:moveTo>
                    <a:pt x="193964" y="7124"/>
                  </a:moveTo>
                  <a:cubicBezTo>
                    <a:pt x="90720" y="7176"/>
                    <a:pt x="7067" y="90966"/>
                    <a:pt x="7119" y="194274"/>
                  </a:cubicBezTo>
                  <a:cubicBezTo>
                    <a:pt x="7172" y="297582"/>
                    <a:pt x="90910" y="381287"/>
                    <a:pt x="194153" y="381235"/>
                  </a:cubicBezTo>
                  <a:cubicBezTo>
                    <a:pt x="297397" y="381182"/>
                    <a:pt x="381050" y="297392"/>
                    <a:pt x="380998" y="194084"/>
                  </a:cubicBezTo>
                  <a:cubicBezTo>
                    <a:pt x="380945" y="90813"/>
                    <a:pt x="297265" y="7124"/>
                    <a:pt x="194059" y="7124"/>
                  </a:cubicBezTo>
                </a:path>
              </a:pathLst>
            </a:custGeom>
            <a:solidFill>
              <a:srgbClr val="86B245"/>
            </a:solidFill>
            <a:ln w="9509"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242FE47E-370B-EB4C-AAFF-FDAC0677E01D}"/>
                </a:ext>
              </a:extLst>
            </p:cNvPr>
            <p:cNvSpPr/>
            <p:nvPr userDrawn="1"/>
          </p:nvSpPr>
          <p:spPr>
            <a:xfrm>
              <a:off x="0" y="1267219"/>
              <a:ext cx="2253699" cy="2215778"/>
            </a:xfrm>
            <a:custGeom>
              <a:avLst/>
              <a:gdLst>
                <a:gd name="connsiteX0" fmla="*/ 541748 w 2253699"/>
                <a:gd name="connsiteY0" fmla="*/ 0 h 2215778"/>
                <a:gd name="connsiteX1" fmla="*/ 541748 w 2253699"/>
                <a:gd name="connsiteY1" fmla="*/ 73 h 2215778"/>
                <a:gd name="connsiteX2" fmla="*/ 2192668 w 2253699"/>
                <a:gd name="connsiteY2" fmla="*/ 1022362 h 2215778"/>
                <a:gd name="connsiteX3" fmla="*/ 2253699 w 2253699"/>
                <a:gd name="connsiteY3" fmla="*/ 1107962 h 2215778"/>
                <a:gd name="connsiteX4" fmla="*/ 2192668 w 2253699"/>
                <a:gd name="connsiteY4" fmla="*/ 1193488 h 2215778"/>
                <a:gd name="connsiteX5" fmla="*/ 541748 w 2253699"/>
                <a:gd name="connsiteY5" fmla="*/ 2215778 h 2215778"/>
                <a:gd name="connsiteX6" fmla="*/ 53707 w 2253699"/>
                <a:gd name="connsiteY6" fmla="*/ 2125012 h 2215778"/>
                <a:gd name="connsiteX7" fmla="*/ 0 w 2253699"/>
                <a:gd name="connsiteY7" fmla="*/ 2102420 h 2215778"/>
                <a:gd name="connsiteX8" fmla="*/ 0 w 2253699"/>
                <a:gd name="connsiteY8" fmla="*/ 1780731 h 2215778"/>
                <a:gd name="connsiteX9" fmla="*/ 97232 w 2253699"/>
                <a:gd name="connsiteY9" fmla="*/ 1825688 h 2215778"/>
                <a:gd name="connsiteX10" fmla="*/ 541747 w 2253699"/>
                <a:gd name="connsiteY10" fmla="*/ 1921268 h 2215778"/>
                <a:gd name="connsiteX11" fmla="*/ 673422 w 2253699"/>
                <a:gd name="connsiteY11" fmla="*/ 1912421 h 2215778"/>
                <a:gd name="connsiteX12" fmla="*/ 802826 w 2253699"/>
                <a:gd name="connsiteY12" fmla="*/ 1887398 h 2215778"/>
                <a:gd name="connsiteX13" fmla="*/ 802923 w 2253699"/>
                <a:gd name="connsiteY13" fmla="*/ 1887585 h 2215778"/>
                <a:gd name="connsiteX14" fmla="*/ 802997 w 2253699"/>
                <a:gd name="connsiteY14" fmla="*/ 1887365 h 2215778"/>
                <a:gd name="connsiteX15" fmla="*/ 802826 w 2253699"/>
                <a:gd name="connsiteY15" fmla="*/ 1887398 h 2215778"/>
                <a:gd name="connsiteX16" fmla="*/ 762480 w 2253699"/>
                <a:gd name="connsiteY16" fmla="*/ 1810103 h 2215778"/>
                <a:gd name="connsiteX17" fmla="*/ 559457 w 2253699"/>
                <a:gd name="connsiteY17" fmla="*/ 1075230 h 2215778"/>
                <a:gd name="connsiteX18" fmla="*/ 822901 w 2253699"/>
                <a:gd name="connsiteY18" fmla="*/ 333831 h 2215778"/>
                <a:gd name="connsiteX19" fmla="*/ 541821 w 2253699"/>
                <a:gd name="connsiteY19" fmla="*/ 294729 h 2215778"/>
                <a:gd name="connsiteX20" fmla="*/ 96481 w 2253699"/>
                <a:gd name="connsiteY20" fmla="*/ 390205 h 2215778"/>
                <a:gd name="connsiteX21" fmla="*/ 0 w 2253699"/>
                <a:gd name="connsiteY21" fmla="*/ 434756 h 2215778"/>
                <a:gd name="connsiteX22" fmla="*/ 0 w 2253699"/>
                <a:gd name="connsiteY22" fmla="*/ 113358 h 2215778"/>
                <a:gd name="connsiteX23" fmla="*/ 53707 w 2253699"/>
                <a:gd name="connsiteY23" fmla="*/ 90765 h 2215778"/>
                <a:gd name="connsiteX24" fmla="*/ 541748 w 2253699"/>
                <a:gd name="connsiteY24" fmla="*/ 0 h 2215778"/>
                <a:gd name="connsiteX25" fmla="*/ 1107349 w 2253699"/>
                <a:gd name="connsiteY25" fmla="*/ 447622 h 2215778"/>
                <a:gd name="connsiteX26" fmla="*/ 853490 w 2253699"/>
                <a:gd name="connsiteY26" fmla="*/ 1075230 h 2215778"/>
                <a:gd name="connsiteX27" fmla="*/ 1045490 w 2253699"/>
                <a:gd name="connsiteY27" fmla="*/ 1717740 h 2215778"/>
                <a:gd name="connsiteX28" fmla="*/ 1080987 w 2253699"/>
                <a:gd name="connsiteY28" fmla="*/ 1782696 h 2215778"/>
                <a:gd name="connsiteX29" fmla="*/ 1080931 w 2253699"/>
                <a:gd name="connsiteY29" fmla="*/ 1782727 h 2215778"/>
                <a:gd name="connsiteX30" fmla="*/ 1081004 w 2253699"/>
                <a:gd name="connsiteY30" fmla="*/ 1782727 h 2215778"/>
                <a:gd name="connsiteX31" fmla="*/ 1080987 w 2253699"/>
                <a:gd name="connsiteY31" fmla="*/ 1782696 h 2215778"/>
                <a:gd name="connsiteX32" fmla="*/ 1218780 w 2253699"/>
                <a:gd name="connsiteY32" fmla="*/ 1706104 h 2215778"/>
                <a:gd name="connsiteX33" fmla="*/ 1885902 w 2253699"/>
                <a:gd name="connsiteY33" fmla="*/ 1108254 h 2215778"/>
                <a:gd name="connsiteX34" fmla="*/ 1107349 w 2253699"/>
                <a:gd name="connsiteY34" fmla="*/ 447622 h 22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53699" h="2215778">
                  <a:moveTo>
                    <a:pt x="541748" y="0"/>
                  </a:moveTo>
                  <a:lnTo>
                    <a:pt x="541748" y="73"/>
                  </a:lnTo>
                  <a:cubicBezTo>
                    <a:pt x="1452608" y="73"/>
                    <a:pt x="2162884" y="980624"/>
                    <a:pt x="2192668" y="1022362"/>
                  </a:cubicBezTo>
                  <a:lnTo>
                    <a:pt x="2253699" y="1107962"/>
                  </a:lnTo>
                  <a:lnTo>
                    <a:pt x="2192668" y="1193488"/>
                  </a:lnTo>
                  <a:cubicBezTo>
                    <a:pt x="2162884" y="1235226"/>
                    <a:pt x="1452608" y="2215778"/>
                    <a:pt x="541748" y="2215778"/>
                  </a:cubicBezTo>
                  <a:cubicBezTo>
                    <a:pt x="370961" y="2215778"/>
                    <a:pt x="207227" y="2181306"/>
                    <a:pt x="53707" y="2125012"/>
                  </a:cubicBezTo>
                  <a:lnTo>
                    <a:pt x="0" y="2102420"/>
                  </a:lnTo>
                  <a:lnTo>
                    <a:pt x="0" y="1780731"/>
                  </a:lnTo>
                  <a:lnTo>
                    <a:pt x="97232" y="1825688"/>
                  </a:lnTo>
                  <a:cubicBezTo>
                    <a:pt x="237798" y="1884422"/>
                    <a:pt x="387449" y="1921250"/>
                    <a:pt x="541747" y="1921268"/>
                  </a:cubicBezTo>
                  <a:cubicBezTo>
                    <a:pt x="585822" y="1921043"/>
                    <a:pt x="629797" y="1918083"/>
                    <a:pt x="673422" y="1912421"/>
                  </a:cubicBezTo>
                  <a:lnTo>
                    <a:pt x="802826" y="1887398"/>
                  </a:lnTo>
                  <a:lnTo>
                    <a:pt x="802923" y="1887585"/>
                  </a:lnTo>
                  <a:lnTo>
                    <a:pt x="802997" y="1887365"/>
                  </a:lnTo>
                  <a:lnTo>
                    <a:pt x="802826" y="1887398"/>
                  </a:lnTo>
                  <a:lnTo>
                    <a:pt x="762480" y="1810103"/>
                  </a:lnTo>
                  <a:cubicBezTo>
                    <a:pt x="665910" y="1617172"/>
                    <a:pt x="559457" y="1343370"/>
                    <a:pt x="559457" y="1075230"/>
                  </a:cubicBezTo>
                  <a:cubicBezTo>
                    <a:pt x="559457" y="751211"/>
                    <a:pt x="713133" y="483868"/>
                    <a:pt x="822901" y="333831"/>
                  </a:cubicBezTo>
                  <a:cubicBezTo>
                    <a:pt x="731360" y="308358"/>
                    <a:pt x="636834" y="295209"/>
                    <a:pt x="541821" y="294729"/>
                  </a:cubicBezTo>
                  <a:cubicBezTo>
                    <a:pt x="387065" y="294729"/>
                    <a:pt x="237162" y="331515"/>
                    <a:pt x="96481" y="390205"/>
                  </a:cubicBezTo>
                  <a:lnTo>
                    <a:pt x="0" y="434756"/>
                  </a:lnTo>
                  <a:lnTo>
                    <a:pt x="0" y="113358"/>
                  </a:lnTo>
                  <a:lnTo>
                    <a:pt x="53707" y="90765"/>
                  </a:lnTo>
                  <a:cubicBezTo>
                    <a:pt x="207227" y="34473"/>
                    <a:pt x="370961" y="0"/>
                    <a:pt x="541748" y="0"/>
                  </a:cubicBezTo>
                  <a:close/>
                  <a:moveTo>
                    <a:pt x="1107349" y="447622"/>
                  </a:moveTo>
                  <a:cubicBezTo>
                    <a:pt x="1032852" y="536370"/>
                    <a:pt x="853490" y="780501"/>
                    <a:pt x="853490" y="1075230"/>
                  </a:cubicBezTo>
                  <a:cubicBezTo>
                    <a:pt x="853490" y="1305696"/>
                    <a:pt x="959046" y="1553485"/>
                    <a:pt x="1045490" y="1717740"/>
                  </a:cubicBezTo>
                  <a:lnTo>
                    <a:pt x="1080987" y="1782696"/>
                  </a:lnTo>
                  <a:lnTo>
                    <a:pt x="1080931" y="1782727"/>
                  </a:lnTo>
                  <a:lnTo>
                    <a:pt x="1081004" y="1782727"/>
                  </a:lnTo>
                  <a:lnTo>
                    <a:pt x="1080987" y="1782696"/>
                  </a:lnTo>
                  <a:lnTo>
                    <a:pt x="1218780" y="1706104"/>
                  </a:lnTo>
                  <a:cubicBezTo>
                    <a:pt x="1530989" y="1514637"/>
                    <a:pt x="1774165" y="1244535"/>
                    <a:pt x="1885902" y="1108254"/>
                  </a:cubicBezTo>
                  <a:cubicBezTo>
                    <a:pt x="1761058" y="956387"/>
                    <a:pt x="1472220" y="638006"/>
                    <a:pt x="1107349" y="447622"/>
                  </a:cubicBezTo>
                  <a:close/>
                </a:path>
              </a:pathLst>
            </a:custGeom>
            <a:solidFill>
              <a:srgbClr val="86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2">
            <a:extLst>
              <a:ext uri="{FF2B5EF4-FFF2-40B4-BE49-F238E27FC236}">
                <a16:creationId xmlns:a16="http://schemas.microsoft.com/office/drawing/2014/main" id="{1506F4E0-8E53-D148-AF78-F6CE901D9033}"/>
              </a:ext>
            </a:extLst>
          </p:cNvPr>
          <p:cNvSpPr>
            <a:spLocks noGrp="1"/>
          </p:cNvSpPr>
          <p:nvPr>
            <p:ph idx="1"/>
          </p:nvPr>
        </p:nvSpPr>
        <p:spPr>
          <a:xfrm>
            <a:off x="253553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869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656107"/>
            <a:ext cx="1339459" cy="3243253"/>
            <a:chOff x="7804541" y="656107"/>
            <a:chExt cx="1339459" cy="3243253"/>
          </a:xfrm>
          <a:solidFill>
            <a:srgbClr val="86B245"/>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877325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C26C0DE-691F-A54B-AD4D-A93B09A3B48B}"/>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06323747-3C14-FF4B-9BB5-42A865399372}"/>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676426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959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D0A308-4C29-4E33-833A-77740BBFE0E3}"/>
              </a:ext>
            </a:extLst>
          </p:cNvPr>
          <p:cNvSpPr/>
          <p:nvPr/>
        </p:nvSpPr>
        <p:spPr>
          <a:xfrm>
            <a:off x="0" y="0"/>
            <a:ext cx="9144000" cy="5143500"/>
          </a:xfrm>
          <a:prstGeom prst="rect">
            <a:avLst/>
          </a:prstGeom>
          <a:solidFill>
            <a:srgbClr val="24AB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2" descr="CIWM-ICON-WAVE_CROPPED-White.png">
            <a:extLst>
              <a:ext uri="{FF2B5EF4-FFF2-40B4-BE49-F238E27FC236}">
                <a16:creationId xmlns:a16="http://schemas.microsoft.com/office/drawing/2014/main" id="{2444EE42-A2E1-41DD-933C-3CF740D76E2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730353"/>
            <a:ext cx="9144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9DAAB92-D2CC-461D-935C-7114DBBDECEE}"/>
              </a:ext>
            </a:extLst>
          </p:cNvPr>
          <p:cNvSpPr/>
          <p:nvPr/>
        </p:nvSpPr>
        <p:spPr>
          <a:xfrm>
            <a:off x="0" y="5078016"/>
            <a:ext cx="9144000" cy="65484"/>
          </a:xfrm>
          <a:prstGeom prst="rect">
            <a:avLst/>
          </a:prstGeom>
          <a:solidFill>
            <a:srgbClr val="86B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2" name="Title 1"/>
          <p:cNvSpPr>
            <a:spLocks noGrp="1"/>
          </p:cNvSpPr>
          <p:nvPr>
            <p:ph type="ctrTitle"/>
          </p:nvPr>
        </p:nvSpPr>
        <p:spPr>
          <a:xfrm>
            <a:off x="685800" y="2071309"/>
            <a:ext cx="7772400" cy="753035"/>
          </a:xfrm>
        </p:spPr>
        <p:txBody>
          <a:bodyPr/>
          <a:lstStyle>
            <a:lvl1pPr algn="ctr">
              <a:defRPr sz="315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348127"/>
            <a:ext cx="6400800" cy="897788"/>
          </a:xfrm>
        </p:spPr>
        <p:txBody>
          <a:bodyPr>
            <a:normAutofit/>
          </a:bodyPr>
          <a:lstStyle>
            <a:lvl1pPr marL="0" indent="0" algn="ctr">
              <a:buNone/>
              <a:defRPr sz="22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B11006EE-0810-4C31-B29E-EF8ED29676B8}"/>
              </a:ext>
            </a:extLst>
          </p:cNvPr>
          <p:cNvSpPr>
            <a:spLocks noGrp="1"/>
          </p:cNvSpPr>
          <p:nvPr>
            <p:ph type="dt" sz="half" idx="10"/>
          </p:nvPr>
        </p:nvSpPr>
        <p:spPr/>
        <p:txBody>
          <a:bodyPr/>
          <a:lstStyle>
            <a:lvl1pPr>
              <a:defRPr>
                <a:solidFill>
                  <a:srgbClr val="FFFFFF"/>
                </a:solidFill>
                <a:latin typeface="Century Gothic" panose="020B0502020202020204" pitchFamily="34" charset="0"/>
              </a:defRPr>
            </a:lvl1pPr>
          </a:lstStyle>
          <a:p>
            <a:fld id="{4E7E6464-7AAA-436B-9FC6-4A15A0B6BD7B}" type="datetimeFigureOut">
              <a:rPr lang="en-GB" altLang="en-US"/>
              <a:pPr/>
              <a:t>19/05/2022</a:t>
            </a:fld>
            <a:endParaRPr lang="en-GB" altLang="en-US"/>
          </a:p>
        </p:txBody>
      </p:sp>
      <p:sp>
        <p:nvSpPr>
          <p:cNvPr id="9" name="Footer Placeholder 4">
            <a:extLst>
              <a:ext uri="{FF2B5EF4-FFF2-40B4-BE49-F238E27FC236}">
                <a16:creationId xmlns:a16="http://schemas.microsoft.com/office/drawing/2014/main" id="{442602A4-D2CE-43FA-AE22-FC19F8EF8E31}"/>
              </a:ext>
            </a:extLst>
          </p:cNvPr>
          <p:cNvSpPr>
            <a:spLocks noGrp="1"/>
          </p:cNvSpPr>
          <p:nvPr>
            <p:ph type="ftr" sz="quarter" idx="11"/>
          </p:nvPr>
        </p:nvSpPr>
        <p:spPr/>
        <p:txBody>
          <a:bodyPr/>
          <a:lstStyle>
            <a:lvl1pPr>
              <a:defRPr>
                <a:solidFill>
                  <a:srgbClr val="FFFFFF"/>
                </a:solidFill>
                <a:latin typeface="Century Gothic"/>
                <a:cs typeface="Century Gothic"/>
              </a:defRPr>
            </a:lvl1pPr>
          </a:lstStyle>
          <a:p>
            <a:pPr>
              <a:defRPr/>
            </a:pPr>
            <a:endParaRPr lang="en-US"/>
          </a:p>
        </p:txBody>
      </p:sp>
      <p:sp>
        <p:nvSpPr>
          <p:cNvPr id="10" name="Slide Number Placeholder 5">
            <a:extLst>
              <a:ext uri="{FF2B5EF4-FFF2-40B4-BE49-F238E27FC236}">
                <a16:creationId xmlns:a16="http://schemas.microsoft.com/office/drawing/2014/main" id="{125879CF-A3DB-4174-B6B4-385EF2D6E94A}"/>
              </a:ext>
            </a:extLst>
          </p:cNvPr>
          <p:cNvSpPr>
            <a:spLocks noGrp="1"/>
          </p:cNvSpPr>
          <p:nvPr>
            <p:ph type="sldNum" sz="quarter" idx="12"/>
          </p:nvPr>
        </p:nvSpPr>
        <p:spPr>
          <a:xfrm>
            <a:off x="8458200" y="4630341"/>
            <a:ext cx="522288" cy="273844"/>
          </a:xfrm>
        </p:spPr>
        <p:txBody>
          <a:bodyPr/>
          <a:lstStyle>
            <a:lvl1pPr>
              <a:defRPr>
                <a:solidFill>
                  <a:srgbClr val="FFFFFF"/>
                </a:solidFill>
                <a:latin typeface="Century Gothic" panose="020B0502020202020204" pitchFamily="34" charset="0"/>
              </a:defRPr>
            </a:lvl1pPr>
          </a:lstStyle>
          <a:p>
            <a:fld id="{3E0C6B8F-97BB-4C11-878E-47E82659ACEB}" type="slidenum">
              <a:rPr lang="en-GB" altLang="en-US"/>
              <a:pPr/>
              <a:t>‹#›</a:t>
            </a:fld>
            <a:endParaRPr lang="en-GB" altLang="en-US"/>
          </a:p>
        </p:txBody>
      </p:sp>
    </p:spTree>
    <p:extLst>
      <p:ext uri="{BB962C8B-B14F-4D97-AF65-F5344CB8AC3E}">
        <p14:creationId xmlns:p14="http://schemas.microsoft.com/office/powerpoint/2010/main" val="1227606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019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DA3D0D-E231-7C4B-97CD-C8F3AEFB7FBB}"/>
              </a:ext>
            </a:extLst>
          </p:cNvPr>
          <p:cNvSpPr>
            <a:spLocks noGrp="1"/>
          </p:cNvSpPr>
          <p:nvPr userDrawn="1">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
        <p:nvSpPr>
          <p:cNvPr id="17" name="Freeform 16">
            <a:extLst>
              <a:ext uri="{FF2B5EF4-FFF2-40B4-BE49-F238E27FC236}">
                <a16:creationId xmlns:a16="http://schemas.microsoft.com/office/drawing/2014/main" id="{D94CCB3F-0EA4-2243-BCD6-8D5E4EED2EA2}"/>
              </a:ext>
            </a:extLst>
          </p:cNvPr>
          <p:cNvSpPr/>
          <p:nvPr userDrawn="1"/>
        </p:nvSpPr>
        <p:spPr>
          <a:xfrm>
            <a:off x="802827" y="3154584"/>
            <a:ext cx="171" cy="220"/>
          </a:xfrm>
          <a:custGeom>
            <a:avLst/>
            <a:gdLst>
              <a:gd name="connsiteX0" fmla="*/ 171 w 171"/>
              <a:gd name="connsiteY0" fmla="*/ 0 h 220"/>
              <a:gd name="connsiteX1" fmla="*/ 97 w 171"/>
              <a:gd name="connsiteY1" fmla="*/ 220 h 220"/>
              <a:gd name="connsiteX2" fmla="*/ 0 w 171"/>
              <a:gd name="connsiteY2" fmla="*/ 33 h 220"/>
              <a:gd name="connsiteX3" fmla="*/ 171 w 171"/>
              <a:gd name="connsiteY3" fmla="*/ 0 h 220"/>
            </a:gdLst>
            <a:ahLst/>
            <a:cxnLst>
              <a:cxn ang="0">
                <a:pos x="connsiteX0" y="connsiteY0"/>
              </a:cxn>
              <a:cxn ang="0">
                <a:pos x="connsiteX1" y="connsiteY1"/>
              </a:cxn>
              <a:cxn ang="0">
                <a:pos x="connsiteX2" y="connsiteY2"/>
              </a:cxn>
              <a:cxn ang="0">
                <a:pos x="connsiteX3" y="connsiteY3"/>
              </a:cxn>
            </a:cxnLst>
            <a:rect l="l" t="t" r="r" b="b"/>
            <a:pathLst>
              <a:path w="171" h="220">
                <a:moveTo>
                  <a:pt x="171" y="0"/>
                </a:moveTo>
                <a:lnTo>
                  <a:pt x="97" y="220"/>
                </a:lnTo>
                <a:lnTo>
                  <a:pt x="0" y="33"/>
                </a:lnTo>
                <a:lnTo>
                  <a:pt x="17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7ECC9DD2-6EF0-104E-BE2C-F72BBC6349DE}"/>
              </a:ext>
            </a:extLst>
          </p:cNvPr>
          <p:cNvGrpSpPr/>
          <p:nvPr userDrawn="1"/>
        </p:nvGrpSpPr>
        <p:grpSpPr>
          <a:xfrm>
            <a:off x="0" y="1267219"/>
            <a:ext cx="2253699" cy="2215778"/>
            <a:chOff x="0" y="1267219"/>
            <a:chExt cx="2253699" cy="2215778"/>
          </a:xfrm>
          <a:solidFill>
            <a:srgbClr val="24ABB5"/>
          </a:solidFill>
        </p:grpSpPr>
        <p:sp>
          <p:nvSpPr>
            <p:cNvPr id="4" name="Freeform 3">
              <a:extLst>
                <a:ext uri="{FF2B5EF4-FFF2-40B4-BE49-F238E27FC236}">
                  <a16:creationId xmlns:a16="http://schemas.microsoft.com/office/drawing/2014/main" id="{E3515EB1-FCA6-9F4F-A461-3D7D91F89C64}"/>
                </a:ext>
              </a:extLst>
            </p:cNvPr>
            <p:cNvSpPr/>
            <p:nvPr/>
          </p:nvSpPr>
          <p:spPr>
            <a:xfrm>
              <a:off x="1121408" y="2096790"/>
              <a:ext cx="292716" cy="292899"/>
            </a:xfrm>
            <a:custGeom>
              <a:avLst/>
              <a:gdLst>
                <a:gd name="connsiteX0" fmla="*/ 193964 w 380344"/>
                <a:gd name="connsiteY0" fmla="*/ 7124 h 380580"/>
                <a:gd name="connsiteX1" fmla="*/ 7119 w 380344"/>
                <a:gd name="connsiteY1" fmla="*/ 194274 h 380580"/>
                <a:gd name="connsiteX2" fmla="*/ 194153 w 380344"/>
                <a:gd name="connsiteY2" fmla="*/ 381235 h 380580"/>
                <a:gd name="connsiteX3" fmla="*/ 380998 w 380344"/>
                <a:gd name="connsiteY3" fmla="*/ 194084 h 380580"/>
                <a:gd name="connsiteX4" fmla="*/ 194059 w 380344"/>
                <a:gd name="connsiteY4" fmla="*/ 7124 h 38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44" h="380580">
                  <a:moveTo>
                    <a:pt x="193964" y="7124"/>
                  </a:moveTo>
                  <a:cubicBezTo>
                    <a:pt x="90720" y="7176"/>
                    <a:pt x="7067" y="90966"/>
                    <a:pt x="7119" y="194274"/>
                  </a:cubicBezTo>
                  <a:cubicBezTo>
                    <a:pt x="7172" y="297582"/>
                    <a:pt x="90910" y="381287"/>
                    <a:pt x="194153" y="381235"/>
                  </a:cubicBezTo>
                  <a:cubicBezTo>
                    <a:pt x="297397" y="381182"/>
                    <a:pt x="381050" y="297392"/>
                    <a:pt x="380998" y="194084"/>
                  </a:cubicBezTo>
                  <a:cubicBezTo>
                    <a:pt x="380945" y="90813"/>
                    <a:pt x="297265" y="7124"/>
                    <a:pt x="194059" y="7124"/>
                  </a:cubicBezTo>
                </a:path>
              </a:pathLst>
            </a:custGeom>
            <a:solidFill>
              <a:srgbClr val="86B245"/>
            </a:solidFill>
            <a:ln w="9509"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242FE47E-370B-EB4C-AAFF-FDAC0677E01D}"/>
                </a:ext>
              </a:extLst>
            </p:cNvPr>
            <p:cNvSpPr/>
            <p:nvPr userDrawn="1"/>
          </p:nvSpPr>
          <p:spPr>
            <a:xfrm>
              <a:off x="0" y="1267219"/>
              <a:ext cx="2253699" cy="2215778"/>
            </a:xfrm>
            <a:custGeom>
              <a:avLst/>
              <a:gdLst>
                <a:gd name="connsiteX0" fmla="*/ 541748 w 2253699"/>
                <a:gd name="connsiteY0" fmla="*/ 0 h 2215778"/>
                <a:gd name="connsiteX1" fmla="*/ 541748 w 2253699"/>
                <a:gd name="connsiteY1" fmla="*/ 73 h 2215778"/>
                <a:gd name="connsiteX2" fmla="*/ 2192668 w 2253699"/>
                <a:gd name="connsiteY2" fmla="*/ 1022362 h 2215778"/>
                <a:gd name="connsiteX3" fmla="*/ 2253699 w 2253699"/>
                <a:gd name="connsiteY3" fmla="*/ 1107962 h 2215778"/>
                <a:gd name="connsiteX4" fmla="*/ 2192668 w 2253699"/>
                <a:gd name="connsiteY4" fmla="*/ 1193488 h 2215778"/>
                <a:gd name="connsiteX5" fmla="*/ 541748 w 2253699"/>
                <a:gd name="connsiteY5" fmla="*/ 2215778 h 2215778"/>
                <a:gd name="connsiteX6" fmla="*/ 53707 w 2253699"/>
                <a:gd name="connsiteY6" fmla="*/ 2125012 h 2215778"/>
                <a:gd name="connsiteX7" fmla="*/ 0 w 2253699"/>
                <a:gd name="connsiteY7" fmla="*/ 2102420 h 2215778"/>
                <a:gd name="connsiteX8" fmla="*/ 0 w 2253699"/>
                <a:gd name="connsiteY8" fmla="*/ 1780731 h 2215778"/>
                <a:gd name="connsiteX9" fmla="*/ 97232 w 2253699"/>
                <a:gd name="connsiteY9" fmla="*/ 1825688 h 2215778"/>
                <a:gd name="connsiteX10" fmla="*/ 541747 w 2253699"/>
                <a:gd name="connsiteY10" fmla="*/ 1921268 h 2215778"/>
                <a:gd name="connsiteX11" fmla="*/ 673422 w 2253699"/>
                <a:gd name="connsiteY11" fmla="*/ 1912421 h 2215778"/>
                <a:gd name="connsiteX12" fmla="*/ 802826 w 2253699"/>
                <a:gd name="connsiteY12" fmla="*/ 1887398 h 2215778"/>
                <a:gd name="connsiteX13" fmla="*/ 802923 w 2253699"/>
                <a:gd name="connsiteY13" fmla="*/ 1887585 h 2215778"/>
                <a:gd name="connsiteX14" fmla="*/ 802997 w 2253699"/>
                <a:gd name="connsiteY14" fmla="*/ 1887365 h 2215778"/>
                <a:gd name="connsiteX15" fmla="*/ 802826 w 2253699"/>
                <a:gd name="connsiteY15" fmla="*/ 1887398 h 2215778"/>
                <a:gd name="connsiteX16" fmla="*/ 762480 w 2253699"/>
                <a:gd name="connsiteY16" fmla="*/ 1810103 h 2215778"/>
                <a:gd name="connsiteX17" fmla="*/ 559457 w 2253699"/>
                <a:gd name="connsiteY17" fmla="*/ 1075230 h 2215778"/>
                <a:gd name="connsiteX18" fmla="*/ 822901 w 2253699"/>
                <a:gd name="connsiteY18" fmla="*/ 333831 h 2215778"/>
                <a:gd name="connsiteX19" fmla="*/ 541821 w 2253699"/>
                <a:gd name="connsiteY19" fmla="*/ 294729 h 2215778"/>
                <a:gd name="connsiteX20" fmla="*/ 96481 w 2253699"/>
                <a:gd name="connsiteY20" fmla="*/ 390205 h 2215778"/>
                <a:gd name="connsiteX21" fmla="*/ 0 w 2253699"/>
                <a:gd name="connsiteY21" fmla="*/ 434756 h 2215778"/>
                <a:gd name="connsiteX22" fmla="*/ 0 w 2253699"/>
                <a:gd name="connsiteY22" fmla="*/ 113358 h 2215778"/>
                <a:gd name="connsiteX23" fmla="*/ 53707 w 2253699"/>
                <a:gd name="connsiteY23" fmla="*/ 90765 h 2215778"/>
                <a:gd name="connsiteX24" fmla="*/ 541748 w 2253699"/>
                <a:gd name="connsiteY24" fmla="*/ 0 h 2215778"/>
                <a:gd name="connsiteX25" fmla="*/ 1107349 w 2253699"/>
                <a:gd name="connsiteY25" fmla="*/ 447622 h 2215778"/>
                <a:gd name="connsiteX26" fmla="*/ 853490 w 2253699"/>
                <a:gd name="connsiteY26" fmla="*/ 1075230 h 2215778"/>
                <a:gd name="connsiteX27" fmla="*/ 1045490 w 2253699"/>
                <a:gd name="connsiteY27" fmla="*/ 1717740 h 2215778"/>
                <a:gd name="connsiteX28" fmla="*/ 1080987 w 2253699"/>
                <a:gd name="connsiteY28" fmla="*/ 1782696 h 2215778"/>
                <a:gd name="connsiteX29" fmla="*/ 1080931 w 2253699"/>
                <a:gd name="connsiteY29" fmla="*/ 1782727 h 2215778"/>
                <a:gd name="connsiteX30" fmla="*/ 1081004 w 2253699"/>
                <a:gd name="connsiteY30" fmla="*/ 1782727 h 2215778"/>
                <a:gd name="connsiteX31" fmla="*/ 1080987 w 2253699"/>
                <a:gd name="connsiteY31" fmla="*/ 1782696 h 2215778"/>
                <a:gd name="connsiteX32" fmla="*/ 1218780 w 2253699"/>
                <a:gd name="connsiteY32" fmla="*/ 1706104 h 2215778"/>
                <a:gd name="connsiteX33" fmla="*/ 1885902 w 2253699"/>
                <a:gd name="connsiteY33" fmla="*/ 1108254 h 2215778"/>
                <a:gd name="connsiteX34" fmla="*/ 1107349 w 2253699"/>
                <a:gd name="connsiteY34" fmla="*/ 447622 h 22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53699" h="2215778">
                  <a:moveTo>
                    <a:pt x="541748" y="0"/>
                  </a:moveTo>
                  <a:lnTo>
                    <a:pt x="541748" y="73"/>
                  </a:lnTo>
                  <a:cubicBezTo>
                    <a:pt x="1452608" y="73"/>
                    <a:pt x="2162884" y="980624"/>
                    <a:pt x="2192668" y="1022362"/>
                  </a:cubicBezTo>
                  <a:lnTo>
                    <a:pt x="2253699" y="1107962"/>
                  </a:lnTo>
                  <a:lnTo>
                    <a:pt x="2192668" y="1193488"/>
                  </a:lnTo>
                  <a:cubicBezTo>
                    <a:pt x="2162884" y="1235226"/>
                    <a:pt x="1452608" y="2215778"/>
                    <a:pt x="541748" y="2215778"/>
                  </a:cubicBezTo>
                  <a:cubicBezTo>
                    <a:pt x="370961" y="2215778"/>
                    <a:pt x="207227" y="2181306"/>
                    <a:pt x="53707" y="2125012"/>
                  </a:cubicBezTo>
                  <a:lnTo>
                    <a:pt x="0" y="2102420"/>
                  </a:lnTo>
                  <a:lnTo>
                    <a:pt x="0" y="1780731"/>
                  </a:lnTo>
                  <a:lnTo>
                    <a:pt x="97232" y="1825688"/>
                  </a:lnTo>
                  <a:cubicBezTo>
                    <a:pt x="237798" y="1884422"/>
                    <a:pt x="387449" y="1921250"/>
                    <a:pt x="541747" y="1921268"/>
                  </a:cubicBezTo>
                  <a:cubicBezTo>
                    <a:pt x="585822" y="1921043"/>
                    <a:pt x="629797" y="1918083"/>
                    <a:pt x="673422" y="1912421"/>
                  </a:cubicBezTo>
                  <a:lnTo>
                    <a:pt x="802826" y="1887398"/>
                  </a:lnTo>
                  <a:lnTo>
                    <a:pt x="802923" y="1887585"/>
                  </a:lnTo>
                  <a:lnTo>
                    <a:pt x="802997" y="1887365"/>
                  </a:lnTo>
                  <a:lnTo>
                    <a:pt x="802826" y="1887398"/>
                  </a:lnTo>
                  <a:lnTo>
                    <a:pt x="762480" y="1810103"/>
                  </a:lnTo>
                  <a:cubicBezTo>
                    <a:pt x="665910" y="1617172"/>
                    <a:pt x="559457" y="1343370"/>
                    <a:pt x="559457" y="1075230"/>
                  </a:cubicBezTo>
                  <a:cubicBezTo>
                    <a:pt x="559457" y="751211"/>
                    <a:pt x="713133" y="483868"/>
                    <a:pt x="822901" y="333831"/>
                  </a:cubicBezTo>
                  <a:cubicBezTo>
                    <a:pt x="731360" y="308358"/>
                    <a:pt x="636834" y="295209"/>
                    <a:pt x="541821" y="294729"/>
                  </a:cubicBezTo>
                  <a:cubicBezTo>
                    <a:pt x="387065" y="294729"/>
                    <a:pt x="237162" y="331515"/>
                    <a:pt x="96481" y="390205"/>
                  </a:cubicBezTo>
                  <a:lnTo>
                    <a:pt x="0" y="434756"/>
                  </a:lnTo>
                  <a:lnTo>
                    <a:pt x="0" y="113358"/>
                  </a:lnTo>
                  <a:lnTo>
                    <a:pt x="53707" y="90765"/>
                  </a:lnTo>
                  <a:cubicBezTo>
                    <a:pt x="207227" y="34473"/>
                    <a:pt x="370961" y="0"/>
                    <a:pt x="541748" y="0"/>
                  </a:cubicBezTo>
                  <a:close/>
                  <a:moveTo>
                    <a:pt x="1107349" y="447622"/>
                  </a:moveTo>
                  <a:cubicBezTo>
                    <a:pt x="1032852" y="536370"/>
                    <a:pt x="853490" y="780501"/>
                    <a:pt x="853490" y="1075230"/>
                  </a:cubicBezTo>
                  <a:cubicBezTo>
                    <a:pt x="853490" y="1305696"/>
                    <a:pt x="959046" y="1553485"/>
                    <a:pt x="1045490" y="1717740"/>
                  </a:cubicBezTo>
                  <a:lnTo>
                    <a:pt x="1080987" y="1782696"/>
                  </a:lnTo>
                  <a:lnTo>
                    <a:pt x="1080931" y="1782727"/>
                  </a:lnTo>
                  <a:lnTo>
                    <a:pt x="1081004" y="1782727"/>
                  </a:lnTo>
                  <a:lnTo>
                    <a:pt x="1080987" y="1782696"/>
                  </a:lnTo>
                  <a:lnTo>
                    <a:pt x="1218780" y="1706104"/>
                  </a:lnTo>
                  <a:cubicBezTo>
                    <a:pt x="1530989" y="1514637"/>
                    <a:pt x="1774165" y="1244535"/>
                    <a:pt x="1885902" y="1108254"/>
                  </a:cubicBezTo>
                  <a:cubicBezTo>
                    <a:pt x="1761058" y="956387"/>
                    <a:pt x="1472220" y="638006"/>
                    <a:pt x="1107349" y="447622"/>
                  </a:cubicBezTo>
                  <a:close/>
                </a:path>
              </a:pathLst>
            </a:custGeom>
            <a:solidFill>
              <a:srgbClr val="86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Content Placeholder 2">
            <a:extLst>
              <a:ext uri="{FF2B5EF4-FFF2-40B4-BE49-F238E27FC236}">
                <a16:creationId xmlns:a16="http://schemas.microsoft.com/office/drawing/2014/main" id="{1506F4E0-8E53-D148-AF78-F6CE901D9033}"/>
              </a:ext>
            </a:extLst>
          </p:cNvPr>
          <p:cNvSpPr>
            <a:spLocks noGrp="1"/>
          </p:cNvSpPr>
          <p:nvPr>
            <p:ph idx="1"/>
          </p:nvPr>
        </p:nvSpPr>
        <p:spPr>
          <a:xfrm>
            <a:off x="253553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5069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D66411-26BB-BE42-BB6C-F8A9ACEAD9C4}"/>
              </a:ext>
            </a:extLst>
          </p:cNvPr>
          <p:cNvGrpSpPr/>
          <p:nvPr userDrawn="1"/>
        </p:nvGrpSpPr>
        <p:grpSpPr>
          <a:xfrm flipH="1">
            <a:off x="6890301" y="1267219"/>
            <a:ext cx="2253699" cy="2215778"/>
            <a:chOff x="0" y="1267219"/>
            <a:chExt cx="2253699" cy="2215778"/>
          </a:xfrm>
          <a:solidFill>
            <a:srgbClr val="1E4F83"/>
          </a:solidFill>
        </p:grpSpPr>
        <p:sp>
          <p:nvSpPr>
            <p:cNvPr id="4" name="Freeform 3">
              <a:extLst>
                <a:ext uri="{FF2B5EF4-FFF2-40B4-BE49-F238E27FC236}">
                  <a16:creationId xmlns:a16="http://schemas.microsoft.com/office/drawing/2014/main" id="{E38D481C-DF3B-6843-A8CF-3A843F7618D6}"/>
                </a:ext>
              </a:extLst>
            </p:cNvPr>
            <p:cNvSpPr/>
            <p:nvPr/>
          </p:nvSpPr>
          <p:spPr>
            <a:xfrm>
              <a:off x="1121408" y="2096790"/>
              <a:ext cx="292716" cy="292899"/>
            </a:xfrm>
            <a:custGeom>
              <a:avLst/>
              <a:gdLst>
                <a:gd name="connsiteX0" fmla="*/ 193964 w 380344"/>
                <a:gd name="connsiteY0" fmla="*/ 7124 h 380580"/>
                <a:gd name="connsiteX1" fmla="*/ 7119 w 380344"/>
                <a:gd name="connsiteY1" fmla="*/ 194274 h 380580"/>
                <a:gd name="connsiteX2" fmla="*/ 194153 w 380344"/>
                <a:gd name="connsiteY2" fmla="*/ 381235 h 380580"/>
                <a:gd name="connsiteX3" fmla="*/ 380998 w 380344"/>
                <a:gd name="connsiteY3" fmla="*/ 194084 h 380580"/>
                <a:gd name="connsiteX4" fmla="*/ 194059 w 380344"/>
                <a:gd name="connsiteY4" fmla="*/ 7124 h 38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44" h="380580">
                  <a:moveTo>
                    <a:pt x="193964" y="7124"/>
                  </a:moveTo>
                  <a:cubicBezTo>
                    <a:pt x="90720" y="7176"/>
                    <a:pt x="7067" y="90966"/>
                    <a:pt x="7119" y="194274"/>
                  </a:cubicBezTo>
                  <a:cubicBezTo>
                    <a:pt x="7172" y="297582"/>
                    <a:pt x="90910" y="381287"/>
                    <a:pt x="194153" y="381235"/>
                  </a:cubicBezTo>
                  <a:cubicBezTo>
                    <a:pt x="297397" y="381182"/>
                    <a:pt x="381050" y="297392"/>
                    <a:pt x="380998" y="194084"/>
                  </a:cubicBezTo>
                  <a:cubicBezTo>
                    <a:pt x="380945" y="90813"/>
                    <a:pt x="297265" y="7124"/>
                    <a:pt x="194059" y="7124"/>
                  </a:cubicBezTo>
                </a:path>
              </a:pathLst>
            </a:custGeom>
            <a:grpFill/>
            <a:ln w="9509"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FAD15BBC-1187-DF45-84B1-AFC257FDC46E}"/>
                </a:ext>
              </a:extLst>
            </p:cNvPr>
            <p:cNvSpPr/>
            <p:nvPr userDrawn="1"/>
          </p:nvSpPr>
          <p:spPr>
            <a:xfrm>
              <a:off x="0" y="1267219"/>
              <a:ext cx="2253699" cy="2215778"/>
            </a:xfrm>
            <a:custGeom>
              <a:avLst/>
              <a:gdLst>
                <a:gd name="connsiteX0" fmla="*/ 541748 w 2253699"/>
                <a:gd name="connsiteY0" fmla="*/ 0 h 2215778"/>
                <a:gd name="connsiteX1" fmla="*/ 541748 w 2253699"/>
                <a:gd name="connsiteY1" fmla="*/ 73 h 2215778"/>
                <a:gd name="connsiteX2" fmla="*/ 2192668 w 2253699"/>
                <a:gd name="connsiteY2" fmla="*/ 1022362 h 2215778"/>
                <a:gd name="connsiteX3" fmla="*/ 2253699 w 2253699"/>
                <a:gd name="connsiteY3" fmla="*/ 1107962 h 2215778"/>
                <a:gd name="connsiteX4" fmla="*/ 2192668 w 2253699"/>
                <a:gd name="connsiteY4" fmla="*/ 1193488 h 2215778"/>
                <a:gd name="connsiteX5" fmla="*/ 541748 w 2253699"/>
                <a:gd name="connsiteY5" fmla="*/ 2215778 h 2215778"/>
                <a:gd name="connsiteX6" fmla="*/ 53707 w 2253699"/>
                <a:gd name="connsiteY6" fmla="*/ 2125012 h 2215778"/>
                <a:gd name="connsiteX7" fmla="*/ 0 w 2253699"/>
                <a:gd name="connsiteY7" fmla="*/ 2102420 h 2215778"/>
                <a:gd name="connsiteX8" fmla="*/ 0 w 2253699"/>
                <a:gd name="connsiteY8" fmla="*/ 1780731 h 2215778"/>
                <a:gd name="connsiteX9" fmla="*/ 97232 w 2253699"/>
                <a:gd name="connsiteY9" fmla="*/ 1825688 h 2215778"/>
                <a:gd name="connsiteX10" fmla="*/ 541747 w 2253699"/>
                <a:gd name="connsiteY10" fmla="*/ 1921268 h 2215778"/>
                <a:gd name="connsiteX11" fmla="*/ 673422 w 2253699"/>
                <a:gd name="connsiteY11" fmla="*/ 1912421 h 2215778"/>
                <a:gd name="connsiteX12" fmla="*/ 802826 w 2253699"/>
                <a:gd name="connsiteY12" fmla="*/ 1887398 h 2215778"/>
                <a:gd name="connsiteX13" fmla="*/ 802923 w 2253699"/>
                <a:gd name="connsiteY13" fmla="*/ 1887585 h 2215778"/>
                <a:gd name="connsiteX14" fmla="*/ 802997 w 2253699"/>
                <a:gd name="connsiteY14" fmla="*/ 1887365 h 2215778"/>
                <a:gd name="connsiteX15" fmla="*/ 802826 w 2253699"/>
                <a:gd name="connsiteY15" fmla="*/ 1887398 h 2215778"/>
                <a:gd name="connsiteX16" fmla="*/ 762480 w 2253699"/>
                <a:gd name="connsiteY16" fmla="*/ 1810103 h 2215778"/>
                <a:gd name="connsiteX17" fmla="*/ 559457 w 2253699"/>
                <a:gd name="connsiteY17" fmla="*/ 1075230 h 2215778"/>
                <a:gd name="connsiteX18" fmla="*/ 822901 w 2253699"/>
                <a:gd name="connsiteY18" fmla="*/ 333831 h 2215778"/>
                <a:gd name="connsiteX19" fmla="*/ 541821 w 2253699"/>
                <a:gd name="connsiteY19" fmla="*/ 294729 h 2215778"/>
                <a:gd name="connsiteX20" fmla="*/ 96481 w 2253699"/>
                <a:gd name="connsiteY20" fmla="*/ 390205 h 2215778"/>
                <a:gd name="connsiteX21" fmla="*/ 0 w 2253699"/>
                <a:gd name="connsiteY21" fmla="*/ 434756 h 2215778"/>
                <a:gd name="connsiteX22" fmla="*/ 0 w 2253699"/>
                <a:gd name="connsiteY22" fmla="*/ 113358 h 2215778"/>
                <a:gd name="connsiteX23" fmla="*/ 53707 w 2253699"/>
                <a:gd name="connsiteY23" fmla="*/ 90765 h 2215778"/>
                <a:gd name="connsiteX24" fmla="*/ 541748 w 2253699"/>
                <a:gd name="connsiteY24" fmla="*/ 0 h 2215778"/>
                <a:gd name="connsiteX25" fmla="*/ 1107349 w 2253699"/>
                <a:gd name="connsiteY25" fmla="*/ 447622 h 2215778"/>
                <a:gd name="connsiteX26" fmla="*/ 853490 w 2253699"/>
                <a:gd name="connsiteY26" fmla="*/ 1075230 h 2215778"/>
                <a:gd name="connsiteX27" fmla="*/ 1045490 w 2253699"/>
                <a:gd name="connsiteY27" fmla="*/ 1717740 h 2215778"/>
                <a:gd name="connsiteX28" fmla="*/ 1080987 w 2253699"/>
                <a:gd name="connsiteY28" fmla="*/ 1782696 h 2215778"/>
                <a:gd name="connsiteX29" fmla="*/ 1080931 w 2253699"/>
                <a:gd name="connsiteY29" fmla="*/ 1782727 h 2215778"/>
                <a:gd name="connsiteX30" fmla="*/ 1081004 w 2253699"/>
                <a:gd name="connsiteY30" fmla="*/ 1782727 h 2215778"/>
                <a:gd name="connsiteX31" fmla="*/ 1080987 w 2253699"/>
                <a:gd name="connsiteY31" fmla="*/ 1782696 h 2215778"/>
                <a:gd name="connsiteX32" fmla="*/ 1218780 w 2253699"/>
                <a:gd name="connsiteY32" fmla="*/ 1706104 h 2215778"/>
                <a:gd name="connsiteX33" fmla="*/ 1885902 w 2253699"/>
                <a:gd name="connsiteY33" fmla="*/ 1108254 h 2215778"/>
                <a:gd name="connsiteX34" fmla="*/ 1107349 w 2253699"/>
                <a:gd name="connsiteY34" fmla="*/ 447622 h 22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53699" h="2215778">
                  <a:moveTo>
                    <a:pt x="541748" y="0"/>
                  </a:moveTo>
                  <a:lnTo>
                    <a:pt x="541748" y="73"/>
                  </a:lnTo>
                  <a:cubicBezTo>
                    <a:pt x="1452608" y="73"/>
                    <a:pt x="2162884" y="980624"/>
                    <a:pt x="2192668" y="1022362"/>
                  </a:cubicBezTo>
                  <a:lnTo>
                    <a:pt x="2253699" y="1107962"/>
                  </a:lnTo>
                  <a:lnTo>
                    <a:pt x="2192668" y="1193488"/>
                  </a:lnTo>
                  <a:cubicBezTo>
                    <a:pt x="2162884" y="1235226"/>
                    <a:pt x="1452608" y="2215778"/>
                    <a:pt x="541748" y="2215778"/>
                  </a:cubicBezTo>
                  <a:cubicBezTo>
                    <a:pt x="370961" y="2215778"/>
                    <a:pt x="207227" y="2181306"/>
                    <a:pt x="53707" y="2125012"/>
                  </a:cubicBezTo>
                  <a:lnTo>
                    <a:pt x="0" y="2102420"/>
                  </a:lnTo>
                  <a:lnTo>
                    <a:pt x="0" y="1780731"/>
                  </a:lnTo>
                  <a:lnTo>
                    <a:pt x="97232" y="1825688"/>
                  </a:lnTo>
                  <a:cubicBezTo>
                    <a:pt x="237798" y="1884422"/>
                    <a:pt x="387449" y="1921250"/>
                    <a:pt x="541747" y="1921268"/>
                  </a:cubicBezTo>
                  <a:cubicBezTo>
                    <a:pt x="585822" y="1921043"/>
                    <a:pt x="629797" y="1918083"/>
                    <a:pt x="673422" y="1912421"/>
                  </a:cubicBezTo>
                  <a:lnTo>
                    <a:pt x="802826" y="1887398"/>
                  </a:lnTo>
                  <a:lnTo>
                    <a:pt x="802923" y="1887585"/>
                  </a:lnTo>
                  <a:lnTo>
                    <a:pt x="802997" y="1887365"/>
                  </a:lnTo>
                  <a:lnTo>
                    <a:pt x="802826" y="1887398"/>
                  </a:lnTo>
                  <a:lnTo>
                    <a:pt x="762480" y="1810103"/>
                  </a:lnTo>
                  <a:cubicBezTo>
                    <a:pt x="665910" y="1617172"/>
                    <a:pt x="559457" y="1343370"/>
                    <a:pt x="559457" y="1075230"/>
                  </a:cubicBezTo>
                  <a:cubicBezTo>
                    <a:pt x="559457" y="751211"/>
                    <a:pt x="713133" y="483868"/>
                    <a:pt x="822901" y="333831"/>
                  </a:cubicBezTo>
                  <a:cubicBezTo>
                    <a:pt x="731360" y="308358"/>
                    <a:pt x="636834" y="295209"/>
                    <a:pt x="541821" y="294729"/>
                  </a:cubicBezTo>
                  <a:cubicBezTo>
                    <a:pt x="387065" y="294729"/>
                    <a:pt x="237162" y="331515"/>
                    <a:pt x="96481" y="390205"/>
                  </a:cubicBezTo>
                  <a:lnTo>
                    <a:pt x="0" y="434756"/>
                  </a:lnTo>
                  <a:lnTo>
                    <a:pt x="0" y="113358"/>
                  </a:lnTo>
                  <a:lnTo>
                    <a:pt x="53707" y="90765"/>
                  </a:lnTo>
                  <a:cubicBezTo>
                    <a:pt x="207227" y="34473"/>
                    <a:pt x="370961" y="0"/>
                    <a:pt x="541748" y="0"/>
                  </a:cubicBezTo>
                  <a:close/>
                  <a:moveTo>
                    <a:pt x="1107349" y="447622"/>
                  </a:moveTo>
                  <a:cubicBezTo>
                    <a:pt x="1032852" y="536370"/>
                    <a:pt x="853490" y="780501"/>
                    <a:pt x="853490" y="1075230"/>
                  </a:cubicBezTo>
                  <a:cubicBezTo>
                    <a:pt x="853490" y="1305696"/>
                    <a:pt x="959046" y="1553485"/>
                    <a:pt x="1045490" y="1717740"/>
                  </a:cubicBezTo>
                  <a:lnTo>
                    <a:pt x="1080987" y="1782696"/>
                  </a:lnTo>
                  <a:lnTo>
                    <a:pt x="1080931" y="1782727"/>
                  </a:lnTo>
                  <a:lnTo>
                    <a:pt x="1081004" y="1782727"/>
                  </a:lnTo>
                  <a:lnTo>
                    <a:pt x="1080987" y="1782696"/>
                  </a:lnTo>
                  <a:lnTo>
                    <a:pt x="1218780" y="1706104"/>
                  </a:lnTo>
                  <a:cubicBezTo>
                    <a:pt x="1530989" y="1514637"/>
                    <a:pt x="1774165" y="1244535"/>
                    <a:pt x="1885902" y="1108254"/>
                  </a:cubicBezTo>
                  <a:cubicBezTo>
                    <a:pt x="1761058" y="956387"/>
                    <a:pt x="1472220" y="638006"/>
                    <a:pt x="1107349" y="4476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2">
            <a:extLst>
              <a:ext uri="{FF2B5EF4-FFF2-40B4-BE49-F238E27FC236}">
                <a16:creationId xmlns:a16="http://schemas.microsoft.com/office/drawing/2014/main" id="{A2F767D8-576F-1B4F-BB36-DCCCA74B0260}"/>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268C0F8A-D381-9F44-81EF-76A72E9955F8}"/>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253230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668719-2540-3745-9BE3-7B016EC24320}"/>
              </a:ext>
            </a:extLst>
          </p:cNvPr>
          <p:cNvGrpSpPr/>
          <p:nvPr userDrawn="1"/>
        </p:nvGrpSpPr>
        <p:grpSpPr>
          <a:xfrm flipH="1">
            <a:off x="6890301" y="1267219"/>
            <a:ext cx="2253699" cy="2215778"/>
            <a:chOff x="0" y="1267219"/>
            <a:chExt cx="2253699" cy="2215778"/>
          </a:xfrm>
          <a:solidFill>
            <a:srgbClr val="E67336"/>
          </a:solidFill>
        </p:grpSpPr>
        <p:sp>
          <p:nvSpPr>
            <p:cNvPr id="4" name="Freeform 3">
              <a:extLst>
                <a:ext uri="{FF2B5EF4-FFF2-40B4-BE49-F238E27FC236}">
                  <a16:creationId xmlns:a16="http://schemas.microsoft.com/office/drawing/2014/main" id="{BF51DE00-29F6-D847-988F-F687A22EE7A2}"/>
                </a:ext>
              </a:extLst>
            </p:cNvPr>
            <p:cNvSpPr/>
            <p:nvPr/>
          </p:nvSpPr>
          <p:spPr>
            <a:xfrm>
              <a:off x="1121408" y="2096790"/>
              <a:ext cx="292716" cy="292899"/>
            </a:xfrm>
            <a:custGeom>
              <a:avLst/>
              <a:gdLst>
                <a:gd name="connsiteX0" fmla="*/ 193964 w 380344"/>
                <a:gd name="connsiteY0" fmla="*/ 7124 h 380580"/>
                <a:gd name="connsiteX1" fmla="*/ 7119 w 380344"/>
                <a:gd name="connsiteY1" fmla="*/ 194274 h 380580"/>
                <a:gd name="connsiteX2" fmla="*/ 194153 w 380344"/>
                <a:gd name="connsiteY2" fmla="*/ 381235 h 380580"/>
                <a:gd name="connsiteX3" fmla="*/ 380998 w 380344"/>
                <a:gd name="connsiteY3" fmla="*/ 194084 h 380580"/>
                <a:gd name="connsiteX4" fmla="*/ 194059 w 380344"/>
                <a:gd name="connsiteY4" fmla="*/ 7124 h 38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44" h="380580">
                  <a:moveTo>
                    <a:pt x="193964" y="7124"/>
                  </a:moveTo>
                  <a:cubicBezTo>
                    <a:pt x="90720" y="7176"/>
                    <a:pt x="7067" y="90966"/>
                    <a:pt x="7119" y="194274"/>
                  </a:cubicBezTo>
                  <a:cubicBezTo>
                    <a:pt x="7172" y="297582"/>
                    <a:pt x="90910" y="381287"/>
                    <a:pt x="194153" y="381235"/>
                  </a:cubicBezTo>
                  <a:cubicBezTo>
                    <a:pt x="297397" y="381182"/>
                    <a:pt x="381050" y="297392"/>
                    <a:pt x="380998" y="194084"/>
                  </a:cubicBezTo>
                  <a:cubicBezTo>
                    <a:pt x="380945" y="90813"/>
                    <a:pt x="297265" y="7124"/>
                    <a:pt x="194059" y="7124"/>
                  </a:cubicBezTo>
                </a:path>
              </a:pathLst>
            </a:custGeom>
            <a:grpFill/>
            <a:ln w="9509"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8BD9F87B-ACFC-3F4C-AF6F-65C7980B1753}"/>
                </a:ext>
              </a:extLst>
            </p:cNvPr>
            <p:cNvSpPr/>
            <p:nvPr userDrawn="1"/>
          </p:nvSpPr>
          <p:spPr>
            <a:xfrm>
              <a:off x="0" y="1267219"/>
              <a:ext cx="2253699" cy="2215778"/>
            </a:xfrm>
            <a:custGeom>
              <a:avLst/>
              <a:gdLst>
                <a:gd name="connsiteX0" fmla="*/ 541748 w 2253699"/>
                <a:gd name="connsiteY0" fmla="*/ 0 h 2215778"/>
                <a:gd name="connsiteX1" fmla="*/ 541748 w 2253699"/>
                <a:gd name="connsiteY1" fmla="*/ 73 h 2215778"/>
                <a:gd name="connsiteX2" fmla="*/ 2192668 w 2253699"/>
                <a:gd name="connsiteY2" fmla="*/ 1022362 h 2215778"/>
                <a:gd name="connsiteX3" fmla="*/ 2253699 w 2253699"/>
                <a:gd name="connsiteY3" fmla="*/ 1107962 h 2215778"/>
                <a:gd name="connsiteX4" fmla="*/ 2192668 w 2253699"/>
                <a:gd name="connsiteY4" fmla="*/ 1193488 h 2215778"/>
                <a:gd name="connsiteX5" fmla="*/ 541748 w 2253699"/>
                <a:gd name="connsiteY5" fmla="*/ 2215778 h 2215778"/>
                <a:gd name="connsiteX6" fmla="*/ 53707 w 2253699"/>
                <a:gd name="connsiteY6" fmla="*/ 2125012 h 2215778"/>
                <a:gd name="connsiteX7" fmla="*/ 0 w 2253699"/>
                <a:gd name="connsiteY7" fmla="*/ 2102420 h 2215778"/>
                <a:gd name="connsiteX8" fmla="*/ 0 w 2253699"/>
                <a:gd name="connsiteY8" fmla="*/ 1780731 h 2215778"/>
                <a:gd name="connsiteX9" fmla="*/ 97232 w 2253699"/>
                <a:gd name="connsiteY9" fmla="*/ 1825688 h 2215778"/>
                <a:gd name="connsiteX10" fmla="*/ 541747 w 2253699"/>
                <a:gd name="connsiteY10" fmla="*/ 1921268 h 2215778"/>
                <a:gd name="connsiteX11" fmla="*/ 673422 w 2253699"/>
                <a:gd name="connsiteY11" fmla="*/ 1912421 h 2215778"/>
                <a:gd name="connsiteX12" fmla="*/ 802826 w 2253699"/>
                <a:gd name="connsiteY12" fmla="*/ 1887398 h 2215778"/>
                <a:gd name="connsiteX13" fmla="*/ 802923 w 2253699"/>
                <a:gd name="connsiteY13" fmla="*/ 1887585 h 2215778"/>
                <a:gd name="connsiteX14" fmla="*/ 802997 w 2253699"/>
                <a:gd name="connsiteY14" fmla="*/ 1887365 h 2215778"/>
                <a:gd name="connsiteX15" fmla="*/ 802826 w 2253699"/>
                <a:gd name="connsiteY15" fmla="*/ 1887398 h 2215778"/>
                <a:gd name="connsiteX16" fmla="*/ 762480 w 2253699"/>
                <a:gd name="connsiteY16" fmla="*/ 1810103 h 2215778"/>
                <a:gd name="connsiteX17" fmla="*/ 559457 w 2253699"/>
                <a:gd name="connsiteY17" fmla="*/ 1075230 h 2215778"/>
                <a:gd name="connsiteX18" fmla="*/ 822901 w 2253699"/>
                <a:gd name="connsiteY18" fmla="*/ 333831 h 2215778"/>
                <a:gd name="connsiteX19" fmla="*/ 541821 w 2253699"/>
                <a:gd name="connsiteY19" fmla="*/ 294729 h 2215778"/>
                <a:gd name="connsiteX20" fmla="*/ 96481 w 2253699"/>
                <a:gd name="connsiteY20" fmla="*/ 390205 h 2215778"/>
                <a:gd name="connsiteX21" fmla="*/ 0 w 2253699"/>
                <a:gd name="connsiteY21" fmla="*/ 434756 h 2215778"/>
                <a:gd name="connsiteX22" fmla="*/ 0 w 2253699"/>
                <a:gd name="connsiteY22" fmla="*/ 113358 h 2215778"/>
                <a:gd name="connsiteX23" fmla="*/ 53707 w 2253699"/>
                <a:gd name="connsiteY23" fmla="*/ 90765 h 2215778"/>
                <a:gd name="connsiteX24" fmla="*/ 541748 w 2253699"/>
                <a:gd name="connsiteY24" fmla="*/ 0 h 2215778"/>
                <a:gd name="connsiteX25" fmla="*/ 1107349 w 2253699"/>
                <a:gd name="connsiteY25" fmla="*/ 447622 h 2215778"/>
                <a:gd name="connsiteX26" fmla="*/ 853490 w 2253699"/>
                <a:gd name="connsiteY26" fmla="*/ 1075230 h 2215778"/>
                <a:gd name="connsiteX27" fmla="*/ 1045490 w 2253699"/>
                <a:gd name="connsiteY27" fmla="*/ 1717740 h 2215778"/>
                <a:gd name="connsiteX28" fmla="*/ 1080987 w 2253699"/>
                <a:gd name="connsiteY28" fmla="*/ 1782696 h 2215778"/>
                <a:gd name="connsiteX29" fmla="*/ 1080931 w 2253699"/>
                <a:gd name="connsiteY29" fmla="*/ 1782727 h 2215778"/>
                <a:gd name="connsiteX30" fmla="*/ 1081004 w 2253699"/>
                <a:gd name="connsiteY30" fmla="*/ 1782727 h 2215778"/>
                <a:gd name="connsiteX31" fmla="*/ 1080987 w 2253699"/>
                <a:gd name="connsiteY31" fmla="*/ 1782696 h 2215778"/>
                <a:gd name="connsiteX32" fmla="*/ 1218780 w 2253699"/>
                <a:gd name="connsiteY32" fmla="*/ 1706104 h 2215778"/>
                <a:gd name="connsiteX33" fmla="*/ 1885902 w 2253699"/>
                <a:gd name="connsiteY33" fmla="*/ 1108254 h 2215778"/>
                <a:gd name="connsiteX34" fmla="*/ 1107349 w 2253699"/>
                <a:gd name="connsiteY34" fmla="*/ 447622 h 22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53699" h="2215778">
                  <a:moveTo>
                    <a:pt x="541748" y="0"/>
                  </a:moveTo>
                  <a:lnTo>
                    <a:pt x="541748" y="73"/>
                  </a:lnTo>
                  <a:cubicBezTo>
                    <a:pt x="1452608" y="73"/>
                    <a:pt x="2162884" y="980624"/>
                    <a:pt x="2192668" y="1022362"/>
                  </a:cubicBezTo>
                  <a:lnTo>
                    <a:pt x="2253699" y="1107962"/>
                  </a:lnTo>
                  <a:lnTo>
                    <a:pt x="2192668" y="1193488"/>
                  </a:lnTo>
                  <a:cubicBezTo>
                    <a:pt x="2162884" y="1235226"/>
                    <a:pt x="1452608" y="2215778"/>
                    <a:pt x="541748" y="2215778"/>
                  </a:cubicBezTo>
                  <a:cubicBezTo>
                    <a:pt x="370961" y="2215778"/>
                    <a:pt x="207227" y="2181306"/>
                    <a:pt x="53707" y="2125012"/>
                  </a:cubicBezTo>
                  <a:lnTo>
                    <a:pt x="0" y="2102420"/>
                  </a:lnTo>
                  <a:lnTo>
                    <a:pt x="0" y="1780731"/>
                  </a:lnTo>
                  <a:lnTo>
                    <a:pt x="97232" y="1825688"/>
                  </a:lnTo>
                  <a:cubicBezTo>
                    <a:pt x="237798" y="1884422"/>
                    <a:pt x="387449" y="1921250"/>
                    <a:pt x="541747" y="1921268"/>
                  </a:cubicBezTo>
                  <a:cubicBezTo>
                    <a:pt x="585822" y="1921043"/>
                    <a:pt x="629797" y="1918083"/>
                    <a:pt x="673422" y="1912421"/>
                  </a:cubicBezTo>
                  <a:lnTo>
                    <a:pt x="802826" y="1887398"/>
                  </a:lnTo>
                  <a:lnTo>
                    <a:pt x="802923" y="1887585"/>
                  </a:lnTo>
                  <a:lnTo>
                    <a:pt x="802997" y="1887365"/>
                  </a:lnTo>
                  <a:lnTo>
                    <a:pt x="802826" y="1887398"/>
                  </a:lnTo>
                  <a:lnTo>
                    <a:pt x="762480" y="1810103"/>
                  </a:lnTo>
                  <a:cubicBezTo>
                    <a:pt x="665910" y="1617172"/>
                    <a:pt x="559457" y="1343370"/>
                    <a:pt x="559457" y="1075230"/>
                  </a:cubicBezTo>
                  <a:cubicBezTo>
                    <a:pt x="559457" y="751211"/>
                    <a:pt x="713133" y="483868"/>
                    <a:pt x="822901" y="333831"/>
                  </a:cubicBezTo>
                  <a:cubicBezTo>
                    <a:pt x="731360" y="308358"/>
                    <a:pt x="636834" y="295209"/>
                    <a:pt x="541821" y="294729"/>
                  </a:cubicBezTo>
                  <a:cubicBezTo>
                    <a:pt x="387065" y="294729"/>
                    <a:pt x="237162" y="331515"/>
                    <a:pt x="96481" y="390205"/>
                  </a:cubicBezTo>
                  <a:lnTo>
                    <a:pt x="0" y="434756"/>
                  </a:lnTo>
                  <a:lnTo>
                    <a:pt x="0" y="113358"/>
                  </a:lnTo>
                  <a:lnTo>
                    <a:pt x="53707" y="90765"/>
                  </a:lnTo>
                  <a:cubicBezTo>
                    <a:pt x="207227" y="34473"/>
                    <a:pt x="370961" y="0"/>
                    <a:pt x="541748" y="0"/>
                  </a:cubicBezTo>
                  <a:close/>
                  <a:moveTo>
                    <a:pt x="1107349" y="447622"/>
                  </a:moveTo>
                  <a:cubicBezTo>
                    <a:pt x="1032852" y="536370"/>
                    <a:pt x="853490" y="780501"/>
                    <a:pt x="853490" y="1075230"/>
                  </a:cubicBezTo>
                  <a:cubicBezTo>
                    <a:pt x="853490" y="1305696"/>
                    <a:pt x="959046" y="1553485"/>
                    <a:pt x="1045490" y="1717740"/>
                  </a:cubicBezTo>
                  <a:lnTo>
                    <a:pt x="1080987" y="1782696"/>
                  </a:lnTo>
                  <a:lnTo>
                    <a:pt x="1080931" y="1782727"/>
                  </a:lnTo>
                  <a:lnTo>
                    <a:pt x="1081004" y="1782727"/>
                  </a:lnTo>
                  <a:lnTo>
                    <a:pt x="1080987" y="1782696"/>
                  </a:lnTo>
                  <a:lnTo>
                    <a:pt x="1218780" y="1706104"/>
                  </a:lnTo>
                  <a:cubicBezTo>
                    <a:pt x="1530989" y="1514637"/>
                    <a:pt x="1774165" y="1244535"/>
                    <a:pt x="1885902" y="1108254"/>
                  </a:cubicBezTo>
                  <a:cubicBezTo>
                    <a:pt x="1761058" y="956387"/>
                    <a:pt x="1472220" y="638006"/>
                    <a:pt x="1107349" y="4476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2">
            <a:extLst>
              <a:ext uri="{FF2B5EF4-FFF2-40B4-BE49-F238E27FC236}">
                <a16:creationId xmlns:a16="http://schemas.microsoft.com/office/drawing/2014/main" id="{FC458A47-698A-F741-8608-7E4FF526E29D}"/>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D2396611-881F-7D45-8AB3-85E0228359A5}"/>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927761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538B8-64D1-F446-A6A7-252750EA2DC7}"/>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8" name="Group 27">
            <a:extLst>
              <a:ext uri="{FF2B5EF4-FFF2-40B4-BE49-F238E27FC236}">
                <a16:creationId xmlns:a16="http://schemas.microsoft.com/office/drawing/2014/main" id="{7A873EC7-AA78-3342-B748-9AD83D9B707A}"/>
              </a:ext>
            </a:extLst>
          </p:cNvPr>
          <p:cNvGrpSpPr/>
          <p:nvPr userDrawn="1"/>
        </p:nvGrpSpPr>
        <p:grpSpPr>
          <a:xfrm>
            <a:off x="7224420" y="1414768"/>
            <a:ext cx="1919581" cy="1920680"/>
            <a:chOff x="7224420" y="1414768"/>
            <a:chExt cx="1919581" cy="1920680"/>
          </a:xfrm>
          <a:solidFill>
            <a:srgbClr val="24ABB5"/>
          </a:solidFill>
        </p:grpSpPr>
        <p:sp>
          <p:nvSpPr>
            <p:cNvPr id="23" name="Freeform 22">
              <a:extLst>
                <a:ext uri="{FF2B5EF4-FFF2-40B4-BE49-F238E27FC236}">
                  <a16:creationId xmlns:a16="http://schemas.microsoft.com/office/drawing/2014/main" id="{35B538BC-C0FB-A542-B281-3A545E967AD4}"/>
                </a:ext>
              </a:extLst>
            </p:cNvPr>
            <p:cNvSpPr/>
            <p:nvPr userDrawn="1"/>
          </p:nvSpPr>
          <p:spPr>
            <a:xfrm>
              <a:off x="8055076" y="1414768"/>
              <a:ext cx="1088925" cy="1920680"/>
            </a:xfrm>
            <a:custGeom>
              <a:avLst/>
              <a:gdLst>
                <a:gd name="connsiteX0" fmla="*/ 1088925 w 1088925"/>
                <a:gd name="connsiteY0" fmla="*/ 0 h 1920680"/>
                <a:gd name="connsiteX1" fmla="*/ 1088925 w 1088925"/>
                <a:gd name="connsiteY1" fmla="*/ 331121 h 1920680"/>
                <a:gd name="connsiteX2" fmla="*/ 1063126 w 1088925"/>
                <a:gd name="connsiteY2" fmla="*/ 345257 h 1920680"/>
                <a:gd name="connsiteX3" fmla="*/ 367505 w 1088925"/>
                <a:gd name="connsiteY3" fmla="*/ 960413 h 1920680"/>
                <a:gd name="connsiteX4" fmla="*/ 1063958 w 1088925"/>
                <a:gd name="connsiteY4" fmla="*/ 1575470 h 1920680"/>
                <a:gd name="connsiteX5" fmla="*/ 1088925 w 1088925"/>
                <a:gd name="connsiteY5" fmla="*/ 1589162 h 1920680"/>
                <a:gd name="connsiteX6" fmla="*/ 1088925 w 1088925"/>
                <a:gd name="connsiteY6" fmla="*/ 1920680 h 1920680"/>
                <a:gd name="connsiteX7" fmla="*/ 1073915 w 1088925"/>
                <a:gd name="connsiteY7" fmla="*/ 1914366 h 1920680"/>
                <a:gd name="connsiteX8" fmla="*/ 61032 w 1088925"/>
                <a:gd name="connsiteY8" fmla="*/ 1045939 h 1920680"/>
                <a:gd name="connsiteX9" fmla="*/ 0 w 1088925"/>
                <a:gd name="connsiteY9" fmla="*/ 960413 h 1920680"/>
                <a:gd name="connsiteX10" fmla="*/ 61032 w 1088925"/>
                <a:gd name="connsiteY10" fmla="*/ 874740 h 1920680"/>
                <a:gd name="connsiteX11" fmla="*/ 1073915 w 1088925"/>
                <a:gd name="connsiteY11" fmla="*/ 6314 h 1920680"/>
                <a:gd name="connsiteX12" fmla="*/ 1088925 w 1088925"/>
                <a:gd name="connsiteY12" fmla="*/ 0 h 19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925" h="1920680">
                  <a:moveTo>
                    <a:pt x="1088925" y="0"/>
                  </a:moveTo>
                  <a:lnTo>
                    <a:pt x="1088925" y="331121"/>
                  </a:lnTo>
                  <a:lnTo>
                    <a:pt x="1063126" y="345257"/>
                  </a:lnTo>
                  <a:cubicBezTo>
                    <a:pt x="737208" y="537437"/>
                    <a:pt x="482579" y="820004"/>
                    <a:pt x="367505" y="960413"/>
                  </a:cubicBezTo>
                  <a:cubicBezTo>
                    <a:pt x="482763" y="1100546"/>
                    <a:pt x="738032" y="1383182"/>
                    <a:pt x="1063958" y="1575470"/>
                  </a:cubicBezTo>
                  <a:lnTo>
                    <a:pt x="1088925" y="1589162"/>
                  </a:lnTo>
                  <a:lnTo>
                    <a:pt x="1088925" y="1920680"/>
                  </a:lnTo>
                  <a:lnTo>
                    <a:pt x="1073915" y="1914366"/>
                  </a:lnTo>
                  <a:cubicBezTo>
                    <a:pt x="488484" y="1636629"/>
                    <a:pt x="83370" y="1077243"/>
                    <a:pt x="61032" y="1045939"/>
                  </a:cubicBezTo>
                  <a:lnTo>
                    <a:pt x="0" y="960413"/>
                  </a:lnTo>
                  <a:lnTo>
                    <a:pt x="61032" y="874740"/>
                  </a:lnTo>
                  <a:cubicBezTo>
                    <a:pt x="83370" y="843437"/>
                    <a:pt x="488484" y="284051"/>
                    <a:pt x="1073915" y="6314"/>
                  </a:cubicBezTo>
                  <a:lnTo>
                    <a:pt x="10889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308B3CD4-2BFD-C044-886A-FAB283D36C4E}"/>
                </a:ext>
              </a:extLst>
            </p:cNvPr>
            <p:cNvSpPr/>
            <p:nvPr userDrawn="1"/>
          </p:nvSpPr>
          <p:spPr>
            <a:xfrm>
              <a:off x="7224447" y="1452115"/>
              <a:ext cx="717348" cy="861889"/>
            </a:xfrm>
            <a:custGeom>
              <a:avLst/>
              <a:gdLst>
                <a:gd name="connsiteX0" fmla="*/ 0 w 717348"/>
                <a:gd name="connsiteY0" fmla="*/ 0 h 861889"/>
                <a:gd name="connsiteX1" fmla="*/ 135744 w 717348"/>
                <a:gd name="connsiteY1" fmla="*/ 15881 h 861889"/>
                <a:gd name="connsiteX2" fmla="*/ 711493 w 717348"/>
                <a:gd name="connsiteY2" fmla="*/ 684134 h 861889"/>
                <a:gd name="connsiteX3" fmla="*/ 717348 w 717348"/>
                <a:gd name="connsiteY3" fmla="*/ 859874 h 861889"/>
                <a:gd name="connsiteX4" fmla="*/ 106887 w 717348"/>
                <a:gd name="connsiteY4" fmla="*/ 484158 h 861889"/>
                <a:gd name="connsiteX5" fmla="*/ 4383 w 717348"/>
                <a:gd name="connsiteY5" fmla="*/ 11721 h 861889"/>
                <a:gd name="connsiteX6" fmla="*/ 0 w 717348"/>
                <a:gd name="connsiteY6" fmla="*/ 0 h 86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48" h="861889">
                  <a:moveTo>
                    <a:pt x="0" y="0"/>
                  </a:moveTo>
                  <a:lnTo>
                    <a:pt x="135744" y="15881"/>
                  </a:lnTo>
                  <a:cubicBezTo>
                    <a:pt x="447266" y="67310"/>
                    <a:pt x="711493" y="228137"/>
                    <a:pt x="711493" y="684134"/>
                  </a:cubicBezTo>
                  <a:cubicBezTo>
                    <a:pt x="711493" y="780645"/>
                    <a:pt x="717348" y="859874"/>
                    <a:pt x="717348" y="859874"/>
                  </a:cubicBezTo>
                  <a:cubicBezTo>
                    <a:pt x="717348" y="859874"/>
                    <a:pt x="115668" y="912156"/>
                    <a:pt x="106887" y="484158"/>
                  </a:cubicBezTo>
                  <a:cubicBezTo>
                    <a:pt x="102981" y="291943"/>
                    <a:pt x="24053" y="65363"/>
                    <a:pt x="4383" y="1172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a:extLst>
                <a:ext uri="{FF2B5EF4-FFF2-40B4-BE49-F238E27FC236}">
                  <a16:creationId xmlns:a16="http://schemas.microsoft.com/office/drawing/2014/main" id="{DE34D1BD-864A-6244-AE30-F2EF721EAE01}"/>
                </a:ext>
              </a:extLst>
            </p:cNvPr>
            <p:cNvSpPr/>
            <p:nvPr userDrawn="1"/>
          </p:nvSpPr>
          <p:spPr>
            <a:xfrm>
              <a:off x="7224420" y="2436145"/>
              <a:ext cx="717449" cy="861885"/>
            </a:xfrm>
            <a:custGeom>
              <a:avLst/>
              <a:gdLst>
                <a:gd name="connsiteX0" fmla="*/ 661858 w 717449"/>
                <a:gd name="connsiteY0" fmla="*/ 12 h 861885"/>
                <a:gd name="connsiteX1" fmla="*/ 717449 w 717449"/>
                <a:gd name="connsiteY1" fmla="*/ 2009 h 861885"/>
                <a:gd name="connsiteX2" fmla="*/ 711521 w 717449"/>
                <a:gd name="connsiteY2" fmla="*/ 177747 h 861885"/>
                <a:gd name="connsiteX3" fmla="*/ 0 w 717449"/>
                <a:gd name="connsiteY3" fmla="*/ 861885 h 861885"/>
                <a:gd name="connsiteX4" fmla="*/ 106915 w 717449"/>
                <a:gd name="connsiteY4" fmla="*/ 377724 h 861885"/>
                <a:gd name="connsiteX5" fmla="*/ 106915 w 717449"/>
                <a:gd name="connsiteY5" fmla="*/ 377797 h 861885"/>
                <a:gd name="connsiteX6" fmla="*/ 661858 w 717449"/>
                <a:gd name="connsiteY6" fmla="*/ 12 h 86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449" h="861885">
                  <a:moveTo>
                    <a:pt x="661858" y="12"/>
                  </a:moveTo>
                  <a:cubicBezTo>
                    <a:pt x="696293" y="174"/>
                    <a:pt x="717449" y="2009"/>
                    <a:pt x="717449" y="2009"/>
                  </a:cubicBezTo>
                  <a:cubicBezTo>
                    <a:pt x="717449" y="2009"/>
                    <a:pt x="711521" y="81238"/>
                    <a:pt x="711521" y="177747"/>
                  </a:cubicBezTo>
                  <a:cubicBezTo>
                    <a:pt x="711521" y="698961"/>
                    <a:pt x="366408" y="834500"/>
                    <a:pt x="0" y="861885"/>
                  </a:cubicBezTo>
                  <a:cubicBezTo>
                    <a:pt x="0" y="861885"/>
                    <a:pt x="102377" y="597398"/>
                    <a:pt x="106915" y="377724"/>
                  </a:cubicBezTo>
                  <a:lnTo>
                    <a:pt x="106915" y="377797"/>
                  </a:lnTo>
                  <a:cubicBezTo>
                    <a:pt x="114049" y="30049"/>
                    <a:pt x="512638" y="-687"/>
                    <a:pt x="661858"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Freeform 17">
            <a:extLst>
              <a:ext uri="{FF2B5EF4-FFF2-40B4-BE49-F238E27FC236}">
                <a16:creationId xmlns:a16="http://schemas.microsoft.com/office/drawing/2014/main" id="{61D4E1D7-57F3-1F44-9327-D29CDD27ECD7}"/>
              </a:ext>
            </a:extLst>
          </p:cNvPr>
          <p:cNvSpPr/>
          <p:nvPr userDrawn="1"/>
        </p:nvSpPr>
        <p:spPr>
          <a:xfrm>
            <a:off x="10028105" y="3154584"/>
            <a:ext cx="172" cy="220"/>
          </a:xfrm>
          <a:custGeom>
            <a:avLst/>
            <a:gdLst>
              <a:gd name="connsiteX0" fmla="*/ 172 w 172"/>
              <a:gd name="connsiteY0" fmla="*/ 0 h 220"/>
              <a:gd name="connsiteX1" fmla="*/ 98 w 172"/>
              <a:gd name="connsiteY1" fmla="*/ 220 h 220"/>
              <a:gd name="connsiteX2" fmla="*/ 0 w 172"/>
              <a:gd name="connsiteY2" fmla="*/ 33 h 220"/>
              <a:gd name="connsiteX3" fmla="*/ 172 w 172"/>
              <a:gd name="connsiteY3" fmla="*/ 0 h 220"/>
            </a:gdLst>
            <a:ahLst/>
            <a:cxnLst>
              <a:cxn ang="0">
                <a:pos x="connsiteX0" y="connsiteY0"/>
              </a:cxn>
              <a:cxn ang="0">
                <a:pos x="connsiteX1" y="connsiteY1"/>
              </a:cxn>
              <a:cxn ang="0">
                <a:pos x="connsiteX2" y="connsiteY2"/>
              </a:cxn>
              <a:cxn ang="0">
                <a:pos x="connsiteX3" y="connsiteY3"/>
              </a:cxn>
            </a:cxnLst>
            <a:rect l="l" t="t" r="r" b="b"/>
            <a:pathLst>
              <a:path w="172" h="220">
                <a:moveTo>
                  <a:pt x="172" y="0"/>
                </a:moveTo>
                <a:lnTo>
                  <a:pt x="98" y="220"/>
                </a:lnTo>
                <a:lnTo>
                  <a:pt x="0" y="33"/>
                </a:lnTo>
                <a:lnTo>
                  <a:pt x="17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4BDFA656-3E1D-814A-838E-254F838B8B73}"/>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4014482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4">
          <p15:clr>
            <a:srgbClr val="FBAE40"/>
          </p15:clr>
        </p15:guide>
        <p15:guide id="2" pos="24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7119B-8B55-0B46-A1B3-D24266BB497F}"/>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63227274-3290-1940-8073-152A3F4806F0}"/>
              </a:ext>
            </a:extLst>
          </p:cNvPr>
          <p:cNvGrpSpPr/>
          <p:nvPr userDrawn="1"/>
        </p:nvGrpSpPr>
        <p:grpSpPr>
          <a:xfrm>
            <a:off x="7224420" y="1414768"/>
            <a:ext cx="1919581" cy="1920680"/>
            <a:chOff x="7224420" y="1414768"/>
            <a:chExt cx="1919581" cy="1920680"/>
          </a:xfrm>
          <a:solidFill>
            <a:srgbClr val="AD5691"/>
          </a:solidFill>
        </p:grpSpPr>
        <p:sp>
          <p:nvSpPr>
            <p:cNvPr id="5" name="Freeform 4">
              <a:extLst>
                <a:ext uri="{FF2B5EF4-FFF2-40B4-BE49-F238E27FC236}">
                  <a16:creationId xmlns:a16="http://schemas.microsoft.com/office/drawing/2014/main" id="{B7ACAB9F-34C8-F34D-B484-4F464ECB9252}"/>
                </a:ext>
              </a:extLst>
            </p:cNvPr>
            <p:cNvSpPr/>
            <p:nvPr userDrawn="1"/>
          </p:nvSpPr>
          <p:spPr>
            <a:xfrm>
              <a:off x="8055076" y="1414768"/>
              <a:ext cx="1088925" cy="1920680"/>
            </a:xfrm>
            <a:custGeom>
              <a:avLst/>
              <a:gdLst>
                <a:gd name="connsiteX0" fmla="*/ 1088925 w 1088925"/>
                <a:gd name="connsiteY0" fmla="*/ 0 h 1920680"/>
                <a:gd name="connsiteX1" fmla="*/ 1088925 w 1088925"/>
                <a:gd name="connsiteY1" fmla="*/ 331121 h 1920680"/>
                <a:gd name="connsiteX2" fmla="*/ 1063126 w 1088925"/>
                <a:gd name="connsiteY2" fmla="*/ 345257 h 1920680"/>
                <a:gd name="connsiteX3" fmla="*/ 367505 w 1088925"/>
                <a:gd name="connsiteY3" fmla="*/ 960413 h 1920680"/>
                <a:gd name="connsiteX4" fmla="*/ 1063958 w 1088925"/>
                <a:gd name="connsiteY4" fmla="*/ 1575470 h 1920680"/>
                <a:gd name="connsiteX5" fmla="*/ 1088925 w 1088925"/>
                <a:gd name="connsiteY5" fmla="*/ 1589162 h 1920680"/>
                <a:gd name="connsiteX6" fmla="*/ 1088925 w 1088925"/>
                <a:gd name="connsiteY6" fmla="*/ 1920680 h 1920680"/>
                <a:gd name="connsiteX7" fmla="*/ 1073915 w 1088925"/>
                <a:gd name="connsiteY7" fmla="*/ 1914366 h 1920680"/>
                <a:gd name="connsiteX8" fmla="*/ 61032 w 1088925"/>
                <a:gd name="connsiteY8" fmla="*/ 1045939 h 1920680"/>
                <a:gd name="connsiteX9" fmla="*/ 0 w 1088925"/>
                <a:gd name="connsiteY9" fmla="*/ 960413 h 1920680"/>
                <a:gd name="connsiteX10" fmla="*/ 61032 w 1088925"/>
                <a:gd name="connsiteY10" fmla="*/ 874740 h 1920680"/>
                <a:gd name="connsiteX11" fmla="*/ 1073915 w 1088925"/>
                <a:gd name="connsiteY11" fmla="*/ 6314 h 1920680"/>
                <a:gd name="connsiteX12" fmla="*/ 1088925 w 1088925"/>
                <a:gd name="connsiteY12" fmla="*/ 0 h 19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925" h="1920680">
                  <a:moveTo>
                    <a:pt x="1088925" y="0"/>
                  </a:moveTo>
                  <a:lnTo>
                    <a:pt x="1088925" y="331121"/>
                  </a:lnTo>
                  <a:lnTo>
                    <a:pt x="1063126" y="345257"/>
                  </a:lnTo>
                  <a:cubicBezTo>
                    <a:pt x="737208" y="537437"/>
                    <a:pt x="482579" y="820004"/>
                    <a:pt x="367505" y="960413"/>
                  </a:cubicBezTo>
                  <a:cubicBezTo>
                    <a:pt x="482763" y="1100546"/>
                    <a:pt x="738032" y="1383182"/>
                    <a:pt x="1063958" y="1575470"/>
                  </a:cubicBezTo>
                  <a:lnTo>
                    <a:pt x="1088925" y="1589162"/>
                  </a:lnTo>
                  <a:lnTo>
                    <a:pt x="1088925" y="1920680"/>
                  </a:lnTo>
                  <a:lnTo>
                    <a:pt x="1073915" y="1914366"/>
                  </a:lnTo>
                  <a:cubicBezTo>
                    <a:pt x="488484" y="1636629"/>
                    <a:pt x="83370" y="1077243"/>
                    <a:pt x="61032" y="1045939"/>
                  </a:cubicBezTo>
                  <a:lnTo>
                    <a:pt x="0" y="960413"/>
                  </a:lnTo>
                  <a:lnTo>
                    <a:pt x="61032" y="874740"/>
                  </a:lnTo>
                  <a:cubicBezTo>
                    <a:pt x="83370" y="843437"/>
                    <a:pt x="488484" y="284051"/>
                    <a:pt x="1073915" y="6314"/>
                  </a:cubicBezTo>
                  <a:lnTo>
                    <a:pt x="10889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a:extLst>
                <a:ext uri="{FF2B5EF4-FFF2-40B4-BE49-F238E27FC236}">
                  <a16:creationId xmlns:a16="http://schemas.microsoft.com/office/drawing/2014/main" id="{7F586109-4307-6F46-9ED5-BF0B52294416}"/>
                </a:ext>
              </a:extLst>
            </p:cNvPr>
            <p:cNvSpPr/>
            <p:nvPr userDrawn="1"/>
          </p:nvSpPr>
          <p:spPr>
            <a:xfrm>
              <a:off x="7224447" y="1452115"/>
              <a:ext cx="717348" cy="861889"/>
            </a:xfrm>
            <a:custGeom>
              <a:avLst/>
              <a:gdLst>
                <a:gd name="connsiteX0" fmla="*/ 0 w 717348"/>
                <a:gd name="connsiteY0" fmla="*/ 0 h 861889"/>
                <a:gd name="connsiteX1" fmla="*/ 135744 w 717348"/>
                <a:gd name="connsiteY1" fmla="*/ 15881 h 861889"/>
                <a:gd name="connsiteX2" fmla="*/ 711493 w 717348"/>
                <a:gd name="connsiteY2" fmla="*/ 684134 h 861889"/>
                <a:gd name="connsiteX3" fmla="*/ 717348 w 717348"/>
                <a:gd name="connsiteY3" fmla="*/ 859874 h 861889"/>
                <a:gd name="connsiteX4" fmla="*/ 106887 w 717348"/>
                <a:gd name="connsiteY4" fmla="*/ 484158 h 861889"/>
                <a:gd name="connsiteX5" fmla="*/ 4383 w 717348"/>
                <a:gd name="connsiteY5" fmla="*/ 11721 h 861889"/>
                <a:gd name="connsiteX6" fmla="*/ 0 w 717348"/>
                <a:gd name="connsiteY6" fmla="*/ 0 h 86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48" h="861889">
                  <a:moveTo>
                    <a:pt x="0" y="0"/>
                  </a:moveTo>
                  <a:lnTo>
                    <a:pt x="135744" y="15881"/>
                  </a:lnTo>
                  <a:cubicBezTo>
                    <a:pt x="447266" y="67310"/>
                    <a:pt x="711493" y="228137"/>
                    <a:pt x="711493" y="684134"/>
                  </a:cubicBezTo>
                  <a:cubicBezTo>
                    <a:pt x="711493" y="780645"/>
                    <a:pt x="717348" y="859874"/>
                    <a:pt x="717348" y="859874"/>
                  </a:cubicBezTo>
                  <a:cubicBezTo>
                    <a:pt x="717348" y="859874"/>
                    <a:pt x="115668" y="912156"/>
                    <a:pt x="106887" y="484158"/>
                  </a:cubicBezTo>
                  <a:cubicBezTo>
                    <a:pt x="102981" y="291943"/>
                    <a:pt x="24053" y="65363"/>
                    <a:pt x="4383" y="1172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BC293120-7B24-9543-8244-9CB5291A23C1}"/>
                </a:ext>
              </a:extLst>
            </p:cNvPr>
            <p:cNvSpPr/>
            <p:nvPr userDrawn="1"/>
          </p:nvSpPr>
          <p:spPr>
            <a:xfrm>
              <a:off x="7224420" y="2436145"/>
              <a:ext cx="717449" cy="861885"/>
            </a:xfrm>
            <a:custGeom>
              <a:avLst/>
              <a:gdLst>
                <a:gd name="connsiteX0" fmla="*/ 661858 w 717449"/>
                <a:gd name="connsiteY0" fmla="*/ 12 h 861885"/>
                <a:gd name="connsiteX1" fmla="*/ 717449 w 717449"/>
                <a:gd name="connsiteY1" fmla="*/ 2009 h 861885"/>
                <a:gd name="connsiteX2" fmla="*/ 711521 w 717449"/>
                <a:gd name="connsiteY2" fmla="*/ 177747 h 861885"/>
                <a:gd name="connsiteX3" fmla="*/ 0 w 717449"/>
                <a:gd name="connsiteY3" fmla="*/ 861885 h 861885"/>
                <a:gd name="connsiteX4" fmla="*/ 106915 w 717449"/>
                <a:gd name="connsiteY4" fmla="*/ 377724 h 861885"/>
                <a:gd name="connsiteX5" fmla="*/ 106915 w 717449"/>
                <a:gd name="connsiteY5" fmla="*/ 377797 h 861885"/>
                <a:gd name="connsiteX6" fmla="*/ 661858 w 717449"/>
                <a:gd name="connsiteY6" fmla="*/ 12 h 86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449" h="861885">
                  <a:moveTo>
                    <a:pt x="661858" y="12"/>
                  </a:moveTo>
                  <a:cubicBezTo>
                    <a:pt x="696293" y="174"/>
                    <a:pt x="717449" y="2009"/>
                    <a:pt x="717449" y="2009"/>
                  </a:cubicBezTo>
                  <a:cubicBezTo>
                    <a:pt x="717449" y="2009"/>
                    <a:pt x="711521" y="81238"/>
                    <a:pt x="711521" y="177747"/>
                  </a:cubicBezTo>
                  <a:cubicBezTo>
                    <a:pt x="711521" y="698961"/>
                    <a:pt x="366408" y="834500"/>
                    <a:pt x="0" y="861885"/>
                  </a:cubicBezTo>
                  <a:cubicBezTo>
                    <a:pt x="0" y="861885"/>
                    <a:pt x="102377" y="597398"/>
                    <a:pt x="106915" y="377724"/>
                  </a:cubicBezTo>
                  <a:lnTo>
                    <a:pt x="106915" y="377797"/>
                  </a:lnTo>
                  <a:cubicBezTo>
                    <a:pt x="114049" y="30049"/>
                    <a:pt x="512638" y="-687"/>
                    <a:pt x="661858"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AF7ADEBE-C731-9147-BCF0-999DE9E2AB7F}"/>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120938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327892D-D38C-D149-9274-22D443CAE255}"/>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1605D4E1-C0C4-5C4B-B0D4-B9F03BBCCF33}"/>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11" name="Group 10">
            <a:extLst>
              <a:ext uri="{FF2B5EF4-FFF2-40B4-BE49-F238E27FC236}">
                <a16:creationId xmlns:a16="http://schemas.microsoft.com/office/drawing/2014/main" id="{C21C8C2F-5DF8-6545-8BF4-0E9BCDEF833A}"/>
              </a:ext>
            </a:extLst>
          </p:cNvPr>
          <p:cNvGrpSpPr/>
          <p:nvPr userDrawn="1"/>
        </p:nvGrpSpPr>
        <p:grpSpPr>
          <a:xfrm rot="5400000">
            <a:off x="3612210" y="3223370"/>
            <a:ext cx="1919581" cy="1920680"/>
            <a:chOff x="7224420" y="1414768"/>
            <a:chExt cx="1919581" cy="1920680"/>
          </a:xfrm>
          <a:solidFill>
            <a:srgbClr val="86B245"/>
          </a:solidFill>
        </p:grpSpPr>
        <p:sp>
          <p:nvSpPr>
            <p:cNvPr id="12" name="Freeform 11">
              <a:extLst>
                <a:ext uri="{FF2B5EF4-FFF2-40B4-BE49-F238E27FC236}">
                  <a16:creationId xmlns:a16="http://schemas.microsoft.com/office/drawing/2014/main" id="{719847CC-DA6C-6C43-9CCF-4697E0C065BF}"/>
                </a:ext>
              </a:extLst>
            </p:cNvPr>
            <p:cNvSpPr/>
            <p:nvPr userDrawn="1"/>
          </p:nvSpPr>
          <p:spPr>
            <a:xfrm>
              <a:off x="8055076" y="1414768"/>
              <a:ext cx="1088925" cy="1920680"/>
            </a:xfrm>
            <a:custGeom>
              <a:avLst/>
              <a:gdLst>
                <a:gd name="connsiteX0" fmla="*/ 1088925 w 1088925"/>
                <a:gd name="connsiteY0" fmla="*/ 0 h 1920680"/>
                <a:gd name="connsiteX1" fmla="*/ 1088925 w 1088925"/>
                <a:gd name="connsiteY1" fmla="*/ 331121 h 1920680"/>
                <a:gd name="connsiteX2" fmla="*/ 1063126 w 1088925"/>
                <a:gd name="connsiteY2" fmla="*/ 345257 h 1920680"/>
                <a:gd name="connsiteX3" fmla="*/ 367505 w 1088925"/>
                <a:gd name="connsiteY3" fmla="*/ 960413 h 1920680"/>
                <a:gd name="connsiteX4" fmla="*/ 1063958 w 1088925"/>
                <a:gd name="connsiteY4" fmla="*/ 1575470 h 1920680"/>
                <a:gd name="connsiteX5" fmla="*/ 1088925 w 1088925"/>
                <a:gd name="connsiteY5" fmla="*/ 1589162 h 1920680"/>
                <a:gd name="connsiteX6" fmla="*/ 1088925 w 1088925"/>
                <a:gd name="connsiteY6" fmla="*/ 1920680 h 1920680"/>
                <a:gd name="connsiteX7" fmla="*/ 1073915 w 1088925"/>
                <a:gd name="connsiteY7" fmla="*/ 1914366 h 1920680"/>
                <a:gd name="connsiteX8" fmla="*/ 61032 w 1088925"/>
                <a:gd name="connsiteY8" fmla="*/ 1045939 h 1920680"/>
                <a:gd name="connsiteX9" fmla="*/ 0 w 1088925"/>
                <a:gd name="connsiteY9" fmla="*/ 960413 h 1920680"/>
                <a:gd name="connsiteX10" fmla="*/ 61032 w 1088925"/>
                <a:gd name="connsiteY10" fmla="*/ 874740 h 1920680"/>
                <a:gd name="connsiteX11" fmla="*/ 1073915 w 1088925"/>
                <a:gd name="connsiteY11" fmla="*/ 6314 h 1920680"/>
                <a:gd name="connsiteX12" fmla="*/ 1088925 w 1088925"/>
                <a:gd name="connsiteY12" fmla="*/ 0 h 19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925" h="1920680">
                  <a:moveTo>
                    <a:pt x="1088925" y="0"/>
                  </a:moveTo>
                  <a:lnTo>
                    <a:pt x="1088925" y="331121"/>
                  </a:lnTo>
                  <a:lnTo>
                    <a:pt x="1063126" y="345257"/>
                  </a:lnTo>
                  <a:cubicBezTo>
                    <a:pt x="737208" y="537437"/>
                    <a:pt x="482579" y="820004"/>
                    <a:pt x="367505" y="960413"/>
                  </a:cubicBezTo>
                  <a:cubicBezTo>
                    <a:pt x="482763" y="1100546"/>
                    <a:pt x="738032" y="1383182"/>
                    <a:pt x="1063958" y="1575470"/>
                  </a:cubicBezTo>
                  <a:lnTo>
                    <a:pt x="1088925" y="1589162"/>
                  </a:lnTo>
                  <a:lnTo>
                    <a:pt x="1088925" y="1920680"/>
                  </a:lnTo>
                  <a:lnTo>
                    <a:pt x="1073915" y="1914366"/>
                  </a:lnTo>
                  <a:cubicBezTo>
                    <a:pt x="488484" y="1636629"/>
                    <a:pt x="83370" y="1077243"/>
                    <a:pt x="61032" y="1045939"/>
                  </a:cubicBezTo>
                  <a:lnTo>
                    <a:pt x="0" y="960413"/>
                  </a:lnTo>
                  <a:lnTo>
                    <a:pt x="61032" y="874740"/>
                  </a:lnTo>
                  <a:cubicBezTo>
                    <a:pt x="83370" y="843437"/>
                    <a:pt x="488484" y="284051"/>
                    <a:pt x="1073915" y="6314"/>
                  </a:cubicBezTo>
                  <a:lnTo>
                    <a:pt x="10889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3132D0CE-3A3A-EA44-BE70-FC4DF09B3E2C}"/>
                </a:ext>
              </a:extLst>
            </p:cNvPr>
            <p:cNvSpPr/>
            <p:nvPr userDrawn="1"/>
          </p:nvSpPr>
          <p:spPr>
            <a:xfrm>
              <a:off x="7224447" y="1452115"/>
              <a:ext cx="717348" cy="861889"/>
            </a:xfrm>
            <a:custGeom>
              <a:avLst/>
              <a:gdLst>
                <a:gd name="connsiteX0" fmla="*/ 0 w 717348"/>
                <a:gd name="connsiteY0" fmla="*/ 0 h 861889"/>
                <a:gd name="connsiteX1" fmla="*/ 135744 w 717348"/>
                <a:gd name="connsiteY1" fmla="*/ 15881 h 861889"/>
                <a:gd name="connsiteX2" fmla="*/ 711493 w 717348"/>
                <a:gd name="connsiteY2" fmla="*/ 684134 h 861889"/>
                <a:gd name="connsiteX3" fmla="*/ 717348 w 717348"/>
                <a:gd name="connsiteY3" fmla="*/ 859874 h 861889"/>
                <a:gd name="connsiteX4" fmla="*/ 106887 w 717348"/>
                <a:gd name="connsiteY4" fmla="*/ 484158 h 861889"/>
                <a:gd name="connsiteX5" fmla="*/ 4383 w 717348"/>
                <a:gd name="connsiteY5" fmla="*/ 11721 h 861889"/>
                <a:gd name="connsiteX6" fmla="*/ 0 w 717348"/>
                <a:gd name="connsiteY6" fmla="*/ 0 h 86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48" h="861889">
                  <a:moveTo>
                    <a:pt x="0" y="0"/>
                  </a:moveTo>
                  <a:lnTo>
                    <a:pt x="135744" y="15881"/>
                  </a:lnTo>
                  <a:cubicBezTo>
                    <a:pt x="447266" y="67310"/>
                    <a:pt x="711493" y="228137"/>
                    <a:pt x="711493" y="684134"/>
                  </a:cubicBezTo>
                  <a:cubicBezTo>
                    <a:pt x="711493" y="780645"/>
                    <a:pt x="717348" y="859874"/>
                    <a:pt x="717348" y="859874"/>
                  </a:cubicBezTo>
                  <a:cubicBezTo>
                    <a:pt x="717348" y="859874"/>
                    <a:pt x="115668" y="912156"/>
                    <a:pt x="106887" y="484158"/>
                  </a:cubicBezTo>
                  <a:cubicBezTo>
                    <a:pt x="102981" y="291943"/>
                    <a:pt x="24053" y="65363"/>
                    <a:pt x="4383" y="1172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CC52E46C-DC2B-0045-850C-B5C62EE75F28}"/>
                </a:ext>
              </a:extLst>
            </p:cNvPr>
            <p:cNvSpPr/>
            <p:nvPr userDrawn="1"/>
          </p:nvSpPr>
          <p:spPr>
            <a:xfrm>
              <a:off x="7224420" y="2436145"/>
              <a:ext cx="717449" cy="861885"/>
            </a:xfrm>
            <a:custGeom>
              <a:avLst/>
              <a:gdLst>
                <a:gd name="connsiteX0" fmla="*/ 661858 w 717449"/>
                <a:gd name="connsiteY0" fmla="*/ 12 h 861885"/>
                <a:gd name="connsiteX1" fmla="*/ 717449 w 717449"/>
                <a:gd name="connsiteY1" fmla="*/ 2009 h 861885"/>
                <a:gd name="connsiteX2" fmla="*/ 711521 w 717449"/>
                <a:gd name="connsiteY2" fmla="*/ 177747 h 861885"/>
                <a:gd name="connsiteX3" fmla="*/ 0 w 717449"/>
                <a:gd name="connsiteY3" fmla="*/ 861885 h 861885"/>
                <a:gd name="connsiteX4" fmla="*/ 106915 w 717449"/>
                <a:gd name="connsiteY4" fmla="*/ 377724 h 861885"/>
                <a:gd name="connsiteX5" fmla="*/ 106915 w 717449"/>
                <a:gd name="connsiteY5" fmla="*/ 377797 h 861885"/>
                <a:gd name="connsiteX6" fmla="*/ 661858 w 717449"/>
                <a:gd name="connsiteY6" fmla="*/ 12 h 86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449" h="861885">
                  <a:moveTo>
                    <a:pt x="661858" y="12"/>
                  </a:moveTo>
                  <a:cubicBezTo>
                    <a:pt x="696293" y="174"/>
                    <a:pt x="717449" y="2009"/>
                    <a:pt x="717449" y="2009"/>
                  </a:cubicBezTo>
                  <a:cubicBezTo>
                    <a:pt x="717449" y="2009"/>
                    <a:pt x="711521" y="81238"/>
                    <a:pt x="711521" y="177747"/>
                  </a:cubicBezTo>
                  <a:cubicBezTo>
                    <a:pt x="711521" y="698961"/>
                    <a:pt x="366408" y="834500"/>
                    <a:pt x="0" y="861885"/>
                  </a:cubicBezTo>
                  <a:cubicBezTo>
                    <a:pt x="0" y="861885"/>
                    <a:pt x="102377" y="597398"/>
                    <a:pt x="106915" y="377724"/>
                  </a:cubicBezTo>
                  <a:lnTo>
                    <a:pt x="106915" y="377797"/>
                  </a:lnTo>
                  <a:cubicBezTo>
                    <a:pt x="114049" y="30049"/>
                    <a:pt x="512638" y="-687"/>
                    <a:pt x="661858"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03289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A996582-CFE1-B64D-8F9C-17C3A993817F}"/>
              </a:ext>
            </a:extLst>
          </p:cNvPr>
          <p:cNvGrpSpPr/>
          <p:nvPr userDrawn="1"/>
        </p:nvGrpSpPr>
        <p:grpSpPr>
          <a:xfrm>
            <a:off x="0" y="1007262"/>
            <a:ext cx="2166776" cy="3159942"/>
            <a:chOff x="0" y="811323"/>
            <a:chExt cx="2166776" cy="3159942"/>
          </a:xfrm>
          <a:solidFill>
            <a:srgbClr val="24ABB5"/>
          </a:solidFill>
        </p:grpSpPr>
        <p:sp>
          <p:nvSpPr>
            <p:cNvPr id="16" name="Freeform 15">
              <a:extLst>
                <a:ext uri="{FF2B5EF4-FFF2-40B4-BE49-F238E27FC236}">
                  <a16:creationId xmlns:a16="http://schemas.microsoft.com/office/drawing/2014/main" id="{7BE4F7F3-720A-EE40-9E3F-4A352CF7EC2E}"/>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10C1DCC6-55E5-3E42-8B6A-0B835F71E3A2}"/>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5CED775A-86FF-514F-81DF-0FA0EF54A9C1}"/>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
        <p:nvSpPr>
          <p:cNvPr id="12" name="Content Placeholder 2">
            <a:extLst>
              <a:ext uri="{FF2B5EF4-FFF2-40B4-BE49-F238E27FC236}">
                <a16:creationId xmlns:a16="http://schemas.microsoft.com/office/drawing/2014/main" id="{2FCC8878-980C-0648-AB28-DE90D6872FE5}"/>
              </a:ext>
            </a:extLst>
          </p:cNvPr>
          <p:cNvSpPr>
            <a:spLocks noGrp="1"/>
          </p:cNvSpPr>
          <p:nvPr>
            <p:ph idx="1"/>
          </p:nvPr>
        </p:nvSpPr>
        <p:spPr>
          <a:xfrm>
            <a:off x="253553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0564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3471-5418-3440-9CB2-DD512468660C}"/>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344F1BF6-BAA4-3149-BC6E-6D7E717A48FF}"/>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8" name="Group 7">
            <a:extLst>
              <a:ext uri="{FF2B5EF4-FFF2-40B4-BE49-F238E27FC236}">
                <a16:creationId xmlns:a16="http://schemas.microsoft.com/office/drawing/2014/main" id="{4800FA88-1130-9E42-A00B-4D1081995488}"/>
              </a:ext>
            </a:extLst>
          </p:cNvPr>
          <p:cNvGrpSpPr/>
          <p:nvPr userDrawn="1"/>
        </p:nvGrpSpPr>
        <p:grpSpPr>
          <a:xfrm flipH="1">
            <a:off x="6977224" y="710624"/>
            <a:ext cx="2166776" cy="3159942"/>
            <a:chOff x="0" y="811323"/>
            <a:chExt cx="2166776" cy="3159942"/>
          </a:xfrm>
          <a:solidFill>
            <a:srgbClr val="86B245"/>
          </a:solidFill>
        </p:grpSpPr>
        <p:sp>
          <p:nvSpPr>
            <p:cNvPr id="9" name="Freeform 8">
              <a:extLst>
                <a:ext uri="{FF2B5EF4-FFF2-40B4-BE49-F238E27FC236}">
                  <a16:creationId xmlns:a16="http://schemas.microsoft.com/office/drawing/2014/main" id="{FA69B8E2-DAC9-754A-85F8-E657C6C0A105}"/>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F7F0485E-9600-4A48-ABD9-D5DAD14887CF}"/>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323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3471-5418-3440-9CB2-DD512468660C}"/>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344F1BF6-BAA4-3149-BC6E-6D7E717A48FF}"/>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5FB2D8C-BB18-BA46-87F7-CE01191D2D15}"/>
              </a:ext>
            </a:extLst>
          </p:cNvPr>
          <p:cNvGrpSpPr/>
          <p:nvPr userDrawn="1"/>
        </p:nvGrpSpPr>
        <p:grpSpPr>
          <a:xfrm flipH="1">
            <a:off x="6977224" y="710624"/>
            <a:ext cx="2166776" cy="3159942"/>
            <a:chOff x="0" y="811323"/>
            <a:chExt cx="2166776" cy="3159942"/>
          </a:xfrm>
          <a:solidFill>
            <a:srgbClr val="E67336"/>
          </a:solidFill>
        </p:grpSpPr>
        <p:sp>
          <p:nvSpPr>
            <p:cNvPr id="6" name="Freeform 5">
              <a:extLst>
                <a:ext uri="{FF2B5EF4-FFF2-40B4-BE49-F238E27FC236}">
                  <a16:creationId xmlns:a16="http://schemas.microsoft.com/office/drawing/2014/main" id="{7A2F46DE-7F4D-C44E-B955-0EF0B72ACEE4}"/>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364EB6C5-AA75-584E-B402-8D304ECCB786}"/>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82399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_Normal">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58774" y="1112400"/>
            <a:ext cx="7923600" cy="3134198"/>
          </a:xfrm>
        </p:spPr>
        <p:txBody>
          <a:bodyPr/>
          <a:lstStyle>
            <a:lvl1pPr marL="214313" indent="-214313">
              <a:lnSpc>
                <a:spcPct val="100000"/>
              </a:lnSpc>
              <a:spcBef>
                <a:spcPts val="0"/>
              </a:spcBef>
              <a:spcAft>
                <a:spcPts val="450"/>
              </a:spcAft>
              <a:buClr>
                <a:schemeClr val="accent6"/>
              </a:buClr>
              <a:buSzPct val="130000"/>
              <a:buFont typeface="Wingdings" panose="05000000000000000000" pitchFamily="2" charset="2"/>
              <a:buChar char="¢"/>
              <a:defRPr sz="1800" b="0"/>
            </a:lvl1pPr>
            <a:lvl2pPr marL="403622" indent="-205979">
              <a:lnSpc>
                <a:spcPct val="100000"/>
              </a:lnSpc>
              <a:spcAft>
                <a:spcPts val="450"/>
              </a:spcAft>
              <a:buClr>
                <a:schemeClr val="accent6"/>
              </a:buClr>
              <a:buSzPct val="100000"/>
              <a:buFont typeface="Wingdings" panose="05000000000000000000" pitchFamily="2" charset="2"/>
              <a:buChar char="¢"/>
              <a:defRPr sz="1350" b="0" i="1">
                <a:solidFill>
                  <a:schemeClr val="accent6">
                    <a:lumMod val="50000"/>
                  </a:schemeClr>
                </a:solidFill>
              </a:defRPr>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lnSpc>
                <a:spcPct val="100000"/>
              </a:lnSpc>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2400"/>
            </a:lvl2pPr>
          </a:lstStyle>
          <a:p>
            <a:pPr lvl="0"/>
            <a:r>
              <a:rPr lang="en-GB" noProof="0" dirty="0"/>
              <a:t>title</a:t>
            </a:r>
          </a:p>
        </p:txBody>
      </p:sp>
      <p:sp>
        <p:nvSpPr>
          <p:cNvPr id="10" name="Espace réservé de la date 9"/>
          <p:cNvSpPr>
            <a:spLocks noGrp="1"/>
          </p:cNvSpPr>
          <p:nvPr>
            <p:ph type="dt" sz="half" idx="16"/>
          </p:nvPr>
        </p:nvSpPr>
        <p:spPr bwMode="gray">
          <a:xfrm>
            <a:off x="316810" y="4767263"/>
            <a:ext cx="405433" cy="273844"/>
          </a:xfrm>
          <a:prstGeom prst="rect">
            <a:avLst/>
          </a:prstGeom>
        </p:spPr>
        <p:txBody>
          <a:bodyPr/>
          <a:lstStyle/>
          <a:p>
            <a:fld id="{20867CD3-E5BF-4944-B5CB-6F4DE37C0769}" type="datetime4">
              <a:rPr lang="en-GB" altLang="fr-FR" smtClean="0">
                <a:solidFill>
                  <a:srgbClr val="FFFFFF">
                    <a:alpha val="0"/>
                  </a:srgbClr>
                </a:solidFill>
              </a:rPr>
              <a:p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2649481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D95D59A-89FE-304D-BC9F-7BBA36C596E1}"/>
              </a:ext>
            </a:extLst>
          </p:cNvPr>
          <p:cNvSpPr>
            <a:spLocks noGrp="1"/>
          </p:cNvSpPr>
          <p:nvPr>
            <p:ph idx="1"/>
          </p:nvPr>
        </p:nvSpPr>
        <p:spPr>
          <a:xfrm>
            <a:off x="297712" y="912884"/>
            <a:ext cx="5990272" cy="1949069"/>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DE21C75-679A-064A-B4A7-92AA5AE61595}"/>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46D28A2-FA82-BA49-90AB-7376655B9079}"/>
              </a:ext>
            </a:extLst>
          </p:cNvPr>
          <p:cNvGrpSpPr/>
          <p:nvPr userDrawn="1"/>
        </p:nvGrpSpPr>
        <p:grpSpPr>
          <a:xfrm>
            <a:off x="2410300" y="3245992"/>
            <a:ext cx="4321700" cy="1897508"/>
            <a:chOff x="2410300" y="3245992"/>
            <a:chExt cx="4321700" cy="1897508"/>
          </a:xfrm>
          <a:solidFill>
            <a:srgbClr val="1E4F83"/>
          </a:solidFill>
        </p:grpSpPr>
        <p:sp>
          <p:nvSpPr>
            <p:cNvPr id="22" name="Freeform 21">
              <a:extLst>
                <a:ext uri="{FF2B5EF4-FFF2-40B4-BE49-F238E27FC236}">
                  <a16:creationId xmlns:a16="http://schemas.microsoft.com/office/drawing/2014/main" id="{0056A81E-0B15-F745-8CA1-D51DBBD2D45C}"/>
                </a:ext>
              </a:extLst>
            </p:cNvPr>
            <p:cNvSpPr/>
            <p:nvPr userDrawn="1"/>
          </p:nvSpPr>
          <p:spPr>
            <a:xfrm>
              <a:off x="4120824" y="3245992"/>
              <a:ext cx="897440" cy="563120"/>
            </a:xfrm>
            <a:custGeom>
              <a:avLst/>
              <a:gdLst>
                <a:gd name="connsiteX0" fmla="*/ 448833 w 897440"/>
                <a:gd name="connsiteY0" fmla="*/ 0 h 563120"/>
                <a:gd name="connsiteX1" fmla="*/ 897432 w 897440"/>
                <a:gd name="connsiteY1" fmla="*/ 502643 h 563120"/>
                <a:gd name="connsiteX2" fmla="*/ 891990 w 897440"/>
                <a:gd name="connsiteY2" fmla="*/ 563120 h 563120"/>
                <a:gd name="connsiteX3" fmla="*/ 6886 w 897440"/>
                <a:gd name="connsiteY3" fmla="*/ 563120 h 563120"/>
                <a:gd name="connsiteX4" fmla="*/ 7 w 897440"/>
                <a:gd name="connsiteY4" fmla="*/ 502643 h 563120"/>
                <a:gd name="connsiteX5" fmla="*/ 448833 w 897440"/>
                <a:gd name="connsiteY5" fmla="*/ 0 h 5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440" h="563120">
                  <a:moveTo>
                    <a:pt x="448833" y="0"/>
                  </a:moveTo>
                  <a:cubicBezTo>
                    <a:pt x="696224" y="0"/>
                    <a:pt x="897432" y="225581"/>
                    <a:pt x="897432" y="502643"/>
                  </a:cubicBezTo>
                  <a:cubicBezTo>
                    <a:pt x="897578" y="522930"/>
                    <a:pt x="895755" y="543184"/>
                    <a:pt x="891990" y="563120"/>
                  </a:cubicBezTo>
                  <a:lnTo>
                    <a:pt x="6886" y="563120"/>
                  </a:lnTo>
                  <a:cubicBezTo>
                    <a:pt x="2171" y="543311"/>
                    <a:pt x="-138" y="523005"/>
                    <a:pt x="7" y="502643"/>
                  </a:cubicBezTo>
                  <a:cubicBezTo>
                    <a:pt x="7" y="225581"/>
                    <a:pt x="201442" y="0"/>
                    <a:pt x="4488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8D9BAB62-8756-F54F-B9A5-ED45C8F5D163}"/>
                </a:ext>
              </a:extLst>
            </p:cNvPr>
            <p:cNvSpPr/>
            <p:nvPr userDrawn="1"/>
          </p:nvSpPr>
          <p:spPr>
            <a:xfrm>
              <a:off x="2410300" y="4068031"/>
              <a:ext cx="4321700" cy="1075469"/>
            </a:xfrm>
            <a:custGeom>
              <a:avLst/>
              <a:gdLst>
                <a:gd name="connsiteX0" fmla="*/ 1611590 w 4321700"/>
                <a:gd name="connsiteY0" fmla="*/ 0 h 1075469"/>
                <a:gd name="connsiteX1" fmla="*/ 1985511 w 4321700"/>
                <a:gd name="connsiteY1" fmla="*/ 0 h 1075469"/>
                <a:gd name="connsiteX2" fmla="*/ 1596473 w 4321700"/>
                <a:gd name="connsiteY2" fmla="*/ 660036 h 1075469"/>
                <a:gd name="connsiteX3" fmla="*/ 1595037 w 4321700"/>
                <a:gd name="connsiteY3" fmla="*/ 672358 h 1075469"/>
                <a:gd name="connsiteX4" fmla="*/ 1607433 w 4321700"/>
                <a:gd name="connsiteY4" fmla="*/ 670165 h 1075469"/>
                <a:gd name="connsiteX5" fmla="*/ 2153915 w 4321700"/>
                <a:gd name="connsiteY5" fmla="*/ 618533 h 1075469"/>
                <a:gd name="connsiteX6" fmla="*/ 2162229 w 4321700"/>
                <a:gd name="connsiteY6" fmla="*/ 618533 h 1075469"/>
                <a:gd name="connsiteX7" fmla="*/ 2717555 w 4321700"/>
                <a:gd name="connsiteY7" fmla="*/ 670165 h 1075469"/>
                <a:gd name="connsiteX8" fmla="*/ 2729875 w 4321700"/>
                <a:gd name="connsiteY8" fmla="*/ 672434 h 1075469"/>
                <a:gd name="connsiteX9" fmla="*/ 2728515 w 4321700"/>
                <a:gd name="connsiteY9" fmla="*/ 659809 h 1075469"/>
                <a:gd name="connsiteX10" fmla="*/ 2327912 w 4321700"/>
                <a:gd name="connsiteY10" fmla="*/ 302 h 1075469"/>
                <a:gd name="connsiteX11" fmla="*/ 2702362 w 4321700"/>
                <a:gd name="connsiteY11" fmla="*/ 302 h 1075469"/>
                <a:gd name="connsiteX12" fmla="*/ 2705688 w 4321700"/>
                <a:gd name="connsiteY12" fmla="*/ 302 h 1075469"/>
                <a:gd name="connsiteX13" fmla="*/ 3686408 w 4321700"/>
                <a:gd name="connsiteY13" fmla="*/ 152630 h 1075469"/>
                <a:gd name="connsiteX14" fmla="*/ 4317696 w 4321700"/>
                <a:gd name="connsiteY14" fmla="*/ 1012845 h 1075469"/>
                <a:gd name="connsiteX15" fmla="*/ 4321700 w 4321700"/>
                <a:gd name="connsiteY15" fmla="*/ 1075469 h 1075469"/>
                <a:gd name="connsiteX16" fmla="*/ 3247719 w 4321700"/>
                <a:gd name="connsiteY16" fmla="*/ 1075469 h 1075469"/>
                <a:gd name="connsiteX17" fmla="*/ 3261330 w 4321700"/>
                <a:gd name="connsiteY17" fmla="*/ 966990 h 1075469"/>
                <a:gd name="connsiteX18" fmla="*/ 3267892 w 4321700"/>
                <a:gd name="connsiteY18" fmla="*/ 831640 h 1075469"/>
                <a:gd name="connsiteX19" fmla="*/ 3852846 w 4321700"/>
                <a:gd name="connsiteY19" fmla="*/ 913360 h 1075469"/>
                <a:gd name="connsiteX20" fmla="*/ 4018227 w 4321700"/>
                <a:gd name="connsiteY20" fmla="*/ 907237 h 1075469"/>
                <a:gd name="connsiteX21" fmla="*/ 4029943 w 4321700"/>
                <a:gd name="connsiteY21" fmla="*/ 906481 h 1075469"/>
                <a:gd name="connsiteX22" fmla="*/ 4026163 w 4321700"/>
                <a:gd name="connsiteY22" fmla="*/ 895368 h 1075469"/>
                <a:gd name="connsiteX23" fmla="*/ 3566680 w 4321700"/>
                <a:gd name="connsiteY23" fmla="*/ 389853 h 1075469"/>
                <a:gd name="connsiteX24" fmla="*/ 2900395 w 4321700"/>
                <a:gd name="connsiteY24" fmla="*/ 271015 h 1075469"/>
                <a:gd name="connsiteX25" fmla="*/ 2884825 w 4321700"/>
                <a:gd name="connsiteY25" fmla="*/ 270335 h 1075469"/>
                <a:gd name="connsiteX26" fmla="*/ 2891703 w 4321700"/>
                <a:gd name="connsiteY26" fmla="*/ 284396 h 1075469"/>
                <a:gd name="connsiteX27" fmla="*/ 3001302 w 4321700"/>
                <a:gd name="connsiteY27" fmla="*/ 791876 h 1075469"/>
                <a:gd name="connsiteX28" fmla="*/ 2988226 w 4321700"/>
                <a:gd name="connsiteY28" fmla="*/ 1009919 h 1075469"/>
                <a:gd name="connsiteX29" fmla="*/ 2976554 w 4321700"/>
                <a:gd name="connsiteY29" fmla="*/ 1075469 h 1075469"/>
                <a:gd name="connsiteX30" fmla="*/ 2709719 w 4321700"/>
                <a:gd name="connsiteY30" fmla="*/ 1075469 h 1075469"/>
                <a:gd name="connsiteX31" fmla="*/ 2726096 w 4321700"/>
                <a:gd name="connsiteY31" fmla="*/ 969075 h 1075469"/>
                <a:gd name="connsiteX32" fmla="*/ 2726852 w 4321700"/>
                <a:gd name="connsiteY32" fmla="*/ 960684 h 1075469"/>
                <a:gd name="connsiteX33" fmla="*/ 2718613 w 4321700"/>
                <a:gd name="connsiteY33" fmla="*/ 958945 h 1075469"/>
                <a:gd name="connsiteX34" fmla="*/ 2162229 w 4321700"/>
                <a:gd name="connsiteY34" fmla="*/ 901265 h 1075469"/>
                <a:gd name="connsiteX35" fmla="*/ 2154671 w 4321700"/>
                <a:gd name="connsiteY35" fmla="*/ 901265 h 1075469"/>
                <a:gd name="connsiteX36" fmla="*/ 1607206 w 4321700"/>
                <a:gd name="connsiteY36" fmla="*/ 958340 h 1075469"/>
                <a:gd name="connsiteX37" fmla="*/ 1599119 w 4321700"/>
                <a:gd name="connsiteY37" fmla="*/ 960079 h 1075469"/>
                <a:gd name="connsiteX38" fmla="*/ 1599950 w 4321700"/>
                <a:gd name="connsiteY38" fmla="*/ 968319 h 1075469"/>
                <a:gd name="connsiteX39" fmla="*/ 1616223 w 4321700"/>
                <a:gd name="connsiteY39" fmla="*/ 1075469 h 1075469"/>
                <a:gd name="connsiteX40" fmla="*/ 1348707 w 4321700"/>
                <a:gd name="connsiteY40" fmla="*/ 1075469 h 1075469"/>
                <a:gd name="connsiteX41" fmla="*/ 1337069 w 4321700"/>
                <a:gd name="connsiteY41" fmla="*/ 1009925 h 1075469"/>
                <a:gd name="connsiteX42" fmla="*/ 1324139 w 4321700"/>
                <a:gd name="connsiteY42" fmla="*/ 791876 h 1075469"/>
                <a:gd name="connsiteX43" fmla="*/ 1431017 w 4321700"/>
                <a:gd name="connsiteY43" fmla="*/ 284093 h 1075469"/>
                <a:gd name="connsiteX44" fmla="*/ 1437593 w 4321700"/>
                <a:gd name="connsiteY44" fmla="*/ 270335 h 1075469"/>
                <a:gd name="connsiteX45" fmla="*/ 1422476 w 4321700"/>
                <a:gd name="connsiteY45" fmla="*/ 271015 h 1075469"/>
                <a:gd name="connsiteX46" fmla="*/ 754831 w 4321700"/>
                <a:gd name="connsiteY46" fmla="*/ 389853 h 1075469"/>
                <a:gd name="connsiteX47" fmla="*/ 295272 w 4321700"/>
                <a:gd name="connsiteY47" fmla="*/ 895368 h 1075469"/>
                <a:gd name="connsiteX48" fmla="*/ 291644 w 4321700"/>
                <a:gd name="connsiteY48" fmla="*/ 906632 h 1075469"/>
                <a:gd name="connsiteX49" fmla="*/ 303208 w 4321700"/>
                <a:gd name="connsiteY49" fmla="*/ 907388 h 1075469"/>
                <a:gd name="connsiteX50" fmla="*/ 468816 w 4321700"/>
                <a:gd name="connsiteY50" fmla="*/ 913511 h 1075469"/>
                <a:gd name="connsiteX51" fmla="*/ 1053317 w 4321700"/>
                <a:gd name="connsiteY51" fmla="*/ 831791 h 1075469"/>
                <a:gd name="connsiteX52" fmla="*/ 1059956 w 4321700"/>
                <a:gd name="connsiteY52" fmla="*/ 967144 h 1075469"/>
                <a:gd name="connsiteX53" fmla="*/ 1073608 w 4321700"/>
                <a:gd name="connsiteY53" fmla="*/ 1075469 h 1075469"/>
                <a:gd name="connsiteX54" fmla="*/ 0 w 4321700"/>
                <a:gd name="connsiteY54" fmla="*/ 1075469 h 1075469"/>
                <a:gd name="connsiteX55" fmla="*/ 4344 w 4321700"/>
                <a:gd name="connsiteY55" fmla="*/ 1012543 h 1075469"/>
                <a:gd name="connsiteX56" fmla="*/ 635859 w 4321700"/>
                <a:gd name="connsiteY56" fmla="*/ 152327 h 1075469"/>
                <a:gd name="connsiteX57" fmla="*/ 1611590 w 4321700"/>
                <a:gd name="connsiteY57" fmla="*/ 0 h 10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1700" h="1075469">
                  <a:moveTo>
                    <a:pt x="1611590" y="0"/>
                  </a:moveTo>
                  <a:lnTo>
                    <a:pt x="1985511" y="0"/>
                  </a:lnTo>
                  <a:cubicBezTo>
                    <a:pt x="1769186" y="199877"/>
                    <a:pt x="1629353" y="382218"/>
                    <a:pt x="1596473" y="660036"/>
                  </a:cubicBezTo>
                  <a:lnTo>
                    <a:pt x="1595037" y="672358"/>
                  </a:lnTo>
                  <a:lnTo>
                    <a:pt x="1607433" y="670165"/>
                  </a:lnTo>
                  <a:cubicBezTo>
                    <a:pt x="1787639" y="636329"/>
                    <a:pt x="1970561" y="619046"/>
                    <a:pt x="2153915" y="618533"/>
                  </a:cubicBezTo>
                  <a:lnTo>
                    <a:pt x="2162229" y="618533"/>
                  </a:lnTo>
                  <a:cubicBezTo>
                    <a:pt x="2348527" y="618715"/>
                    <a:pt x="2534416" y="635999"/>
                    <a:pt x="2717555" y="670165"/>
                  </a:cubicBezTo>
                  <a:lnTo>
                    <a:pt x="2729875" y="672434"/>
                  </a:lnTo>
                  <a:lnTo>
                    <a:pt x="2728515" y="659809"/>
                  </a:lnTo>
                  <a:cubicBezTo>
                    <a:pt x="2695635" y="387887"/>
                    <a:pt x="2551040" y="203809"/>
                    <a:pt x="2327912" y="302"/>
                  </a:cubicBezTo>
                  <a:lnTo>
                    <a:pt x="2702362" y="302"/>
                  </a:lnTo>
                  <a:lnTo>
                    <a:pt x="2705688" y="302"/>
                  </a:lnTo>
                  <a:cubicBezTo>
                    <a:pt x="3163508" y="4762"/>
                    <a:pt x="3493287" y="56244"/>
                    <a:pt x="3686408" y="152630"/>
                  </a:cubicBezTo>
                  <a:cubicBezTo>
                    <a:pt x="4123593" y="371483"/>
                    <a:pt x="4299329" y="740697"/>
                    <a:pt x="4317696" y="1012845"/>
                  </a:cubicBezTo>
                  <a:lnTo>
                    <a:pt x="4321700" y="1075469"/>
                  </a:lnTo>
                  <a:lnTo>
                    <a:pt x="3247719" y="1075469"/>
                  </a:lnTo>
                  <a:lnTo>
                    <a:pt x="3261330" y="966990"/>
                  </a:lnTo>
                  <a:cubicBezTo>
                    <a:pt x="3265238" y="921990"/>
                    <a:pt x="3267428" y="876840"/>
                    <a:pt x="3267892" y="831640"/>
                  </a:cubicBezTo>
                  <a:cubicBezTo>
                    <a:pt x="3447104" y="885994"/>
                    <a:pt x="3644004" y="913360"/>
                    <a:pt x="3852846" y="913360"/>
                  </a:cubicBezTo>
                  <a:cubicBezTo>
                    <a:pt x="3908704" y="913360"/>
                    <a:pt x="3964108" y="911395"/>
                    <a:pt x="4018227" y="907237"/>
                  </a:cubicBezTo>
                  <a:lnTo>
                    <a:pt x="4029943" y="906481"/>
                  </a:lnTo>
                  <a:lnTo>
                    <a:pt x="4026163" y="895368"/>
                  </a:lnTo>
                  <a:cubicBezTo>
                    <a:pt x="3988598" y="773809"/>
                    <a:pt x="3879150" y="546489"/>
                    <a:pt x="3566680" y="389853"/>
                  </a:cubicBezTo>
                  <a:cubicBezTo>
                    <a:pt x="3441057" y="326881"/>
                    <a:pt x="3210295" y="286134"/>
                    <a:pt x="2900395" y="271015"/>
                  </a:cubicBezTo>
                  <a:lnTo>
                    <a:pt x="2884825" y="270335"/>
                  </a:lnTo>
                  <a:lnTo>
                    <a:pt x="2891703" y="284396"/>
                  </a:lnTo>
                  <a:cubicBezTo>
                    <a:pt x="2966004" y="438235"/>
                    <a:pt x="3001756" y="604321"/>
                    <a:pt x="3001302" y="791876"/>
                  </a:cubicBezTo>
                  <a:cubicBezTo>
                    <a:pt x="3001094" y="865583"/>
                    <a:pt x="2996703" y="938327"/>
                    <a:pt x="2988226" y="1009919"/>
                  </a:cubicBezTo>
                  <a:lnTo>
                    <a:pt x="2976554" y="1075469"/>
                  </a:lnTo>
                  <a:lnTo>
                    <a:pt x="2709719" y="1075469"/>
                  </a:lnTo>
                  <a:lnTo>
                    <a:pt x="2726096" y="969075"/>
                  </a:lnTo>
                  <a:lnTo>
                    <a:pt x="2726852" y="960684"/>
                  </a:lnTo>
                  <a:lnTo>
                    <a:pt x="2718613" y="958945"/>
                  </a:lnTo>
                  <a:cubicBezTo>
                    <a:pt x="2535626" y="920647"/>
                    <a:pt x="2349180" y="901319"/>
                    <a:pt x="2162229" y="901265"/>
                  </a:cubicBezTo>
                  <a:lnTo>
                    <a:pt x="2154671" y="901265"/>
                  </a:lnTo>
                  <a:cubicBezTo>
                    <a:pt x="1970721" y="901696"/>
                    <a:pt x="1787291" y="920820"/>
                    <a:pt x="1607206" y="958340"/>
                  </a:cubicBezTo>
                  <a:lnTo>
                    <a:pt x="1599119" y="960079"/>
                  </a:lnTo>
                  <a:lnTo>
                    <a:pt x="1599950" y="968319"/>
                  </a:lnTo>
                  <a:lnTo>
                    <a:pt x="1616223" y="1075469"/>
                  </a:lnTo>
                  <a:lnTo>
                    <a:pt x="1348707" y="1075469"/>
                  </a:lnTo>
                  <a:lnTo>
                    <a:pt x="1337069" y="1009925"/>
                  </a:lnTo>
                  <a:cubicBezTo>
                    <a:pt x="1328633" y="938329"/>
                    <a:pt x="1324291" y="865583"/>
                    <a:pt x="1324139" y="791876"/>
                  </a:cubicBezTo>
                  <a:cubicBezTo>
                    <a:pt x="1323308" y="604926"/>
                    <a:pt x="1358379" y="438991"/>
                    <a:pt x="1431017" y="284093"/>
                  </a:cubicBezTo>
                  <a:lnTo>
                    <a:pt x="1437593" y="270335"/>
                  </a:lnTo>
                  <a:lnTo>
                    <a:pt x="1422476" y="271015"/>
                  </a:lnTo>
                  <a:cubicBezTo>
                    <a:pt x="1111442" y="285681"/>
                    <a:pt x="880605" y="326881"/>
                    <a:pt x="754831" y="389853"/>
                  </a:cubicBezTo>
                  <a:cubicBezTo>
                    <a:pt x="442058" y="546489"/>
                    <a:pt x="333064" y="773884"/>
                    <a:pt x="295272" y="895368"/>
                  </a:cubicBezTo>
                  <a:lnTo>
                    <a:pt x="291644" y="906632"/>
                  </a:lnTo>
                  <a:lnTo>
                    <a:pt x="303208" y="907388"/>
                  </a:lnTo>
                  <a:cubicBezTo>
                    <a:pt x="357252" y="911546"/>
                    <a:pt x="412958" y="913511"/>
                    <a:pt x="468816" y="913511"/>
                  </a:cubicBezTo>
                  <a:cubicBezTo>
                    <a:pt x="677809" y="913511"/>
                    <a:pt x="874407" y="886145"/>
                    <a:pt x="1053317" y="831791"/>
                  </a:cubicBezTo>
                  <a:cubicBezTo>
                    <a:pt x="1053807" y="876993"/>
                    <a:pt x="1056022" y="922144"/>
                    <a:pt x="1059956" y="967144"/>
                  </a:cubicBezTo>
                  <a:lnTo>
                    <a:pt x="1073608" y="1075469"/>
                  </a:lnTo>
                  <a:lnTo>
                    <a:pt x="0" y="1075469"/>
                  </a:lnTo>
                  <a:lnTo>
                    <a:pt x="4344" y="1012543"/>
                  </a:lnTo>
                  <a:cubicBezTo>
                    <a:pt x="22635" y="740168"/>
                    <a:pt x="198296" y="371181"/>
                    <a:pt x="635859" y="152327"/>
                  </a:cubicBezTo>
                  <a:cubicBezTo>
                    <a:pt x="827544" y="56168"/>
                    <a:pt x="1155886" y="4989"/>
                    <a:pt x="16115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53022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D95D59A-89FE-304D-BC9F-7BBA36C596E1}"/>
              </a:ext>
            </a:extLst>
          </p:cNvPr>
          <p:cNvSpPr>
            <a:spLocks noGrp="1"/>
          </p:cNvSpPr>
          <p:nvPr>
            <p:ph idx="1"/>
          </p:nvPr>
        </p:nvSpPr>
        <p:spPr>
          <a:xfrm>
            <a:off x="297712" y="912884"/>
            <a:ext cx="5990272" cy="1949069"/>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DE21C75-679A-064A-B4A7-92AA5AE61595}"/>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46D28A2-FA82-BA49-90AB-7376655B9079}"/>
              </a:ext>
            </a:extLst>
          </p:cNvPr>
          <p:cNvGrpSpPr/>
          <p:nvPr userDrawn="1"/>
        </p:nvGrpSpPr>
        <p:grpSpPr>
          <a:xfrm>
            <a:off x="2410300" y="3245992"/>
            <a:ext cx="4321700" cy="1897508"/>
            <a:chOff x="2410300" y="3245992"/>
            <a:chExt cx="4321700" cy="1897508"/>
          </a:xfrm>
          <a:solidFill>
            <a:srgbClr val="AD5691"/>
          </a:solidFill>
        </p:grpSpPr>
        <p:sp>
          <p:nvSpPr>
            <p:cNvPr id="22" name="Freeform 21">
              <a:extLst>
                <a:ext uri="{FF2B5EF4-FFF2-40B4-BE49-F238E27FC236}">
                  <a16:creationId xmlns:a16="http://schemas.microsoft.com/office/drawing/2014/main" id="{0056A81E-0B15-F745-8CA1-D51DBBD2D45C}"/>
                </a:ext>
              </a:extLst>
            </p:cNvPr>
            <p:cNvSpPr/>
            <p:nvPr userDrawn="1"/>
          </p:nvSpPr>
          <p:spPr>
            <a:xfrm>
              <a:off x="4120824" y="3245992"/>
              <a:ext cx="897440" cy="563120"/>
            </a:xfrm>
            <a:custGeom>
              <a:avLst/>
              <a:gdLst>
                <a:gd name="connsiteX0" fmla="*/ 448833 w 897440"/>
                <a:gd name="connsiteY0" fmla="*/ 0 h 563120"/>
                <a:gd name="connsiteX1" fmla="*/ 897432 w 897440"/>
                <a:gd name="connsiteY1" fmla="*/ 502643 h 563120"/>
                <a:gd name="connsiteX2" fmla="*/ 891990 w 897440"/>
                <a:gd name="connsiteY2" fmla="*/ 563120 h 563120"/>
                <a:gd name="connsiteX3" fmla="*/ 6886 w 897440"/>
                <a:gd name="connsiteY3" fmla="*/ 563120 h 563120"/>
                <a:gd name="connsiteX4" fmla="*/ 7 w 897440"/>
                <a:gd name="connsiteY4" fmla="*/ 502643 h 563120"/>
                <a:gd name="connsiteX5" fmla="*/ 448833 w 897440"/>
                <a:gd name="connsiteY5" fmla="*/ 0 h 5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440" h="563120">
                  <a:moveTo>
                    <a:pt x="448833" y="0"/>
                  </a:moveTo>
                  <a:cubicBezTo>
                    <a:pt x="696224" y="0"/>
                    <a:pt x="897432" y="225581"/>
                    <a:pt x="897432" y="502643"/>
                  </a:cubicBezTo>
                  <a:cubicBezTo>
                    <a:pt x="897578" y="522930"/>
                    <a:pt x="895755" y="543184"/>
                    <a:pt x="891990" y="563120"/>
                  </a:cubicBezTo>
                  <a:lnTo>
                    <a:pt x="6886" y="563120"/>
                  </a:lnTo>
                  <a:cubicBezTo>
                    <a:pt x="2171" y="543311"/>
                    <a:pt x="-138" y="523005"/>
                    <a:pt x="7" y="502643"/>
                  </a:cubicBezTo>
                  <a:cubicBezTo>
                    <a:pt x="7" y="225581"/>
                    <a:pt x="201442" y="0"/>
                    <a:pt x="4488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8D9BAB62-8756-F54F-B9A5-ED45C8F5D163}"/>
                </a:ext>
              </a:extLst>
            </p:cNvPr>
            <p:cNvSpPr/>
            <p:nvPr userDrawn="1"/>
          </p:nvSpPr>
          <p:spPr>
            <a:xfrm>
              <a:off x="2410300" y="4068031"/>
              <a:ext cx="4321700" cy="1075469"/>
            </a:xfrm>
            <a:custGeom>
              <a:avLst/>
              <a:gdLst>
                <a:gd name="connsiteX0" fmla="*/ 1611590 w 4321700"/>
                <a:gd name="connsiteY0" fmla="*/ 0 h 1075469"/>
                <a:gd name="connsiteX1" fmla="*/ 1985511 w 4321700"/>
                <a:gd name="connsiteY1" fmla="*/ 0 h 1075469"/>
                <a:gd name="connsiteX2" fmla="*/ 1596473 w 4321700"/>
                <a:gd name="connsiteY2" fmla="*/ 660036 h 1075469"/>
                <a:gd name="connsiteX3" fmla="*/ 1595037 w 4321700"/>
                <a:gd name="connsiteY3" fmla="*/ 672358 h 1075469"/>
                <a:gd name="connsiteX4" fmla="*/ 1607433 w 4321700"/>
                <a:gd name="connsiteY4" fmla="*/ 670165 h 1075469"/>
                <a:gd name="connsiteX5" fmla="*/ 2153915 w 4321700"/>
                <a:gd name="connsiteY5" fmla="*/ 618533 h 1075469"/>
                <a:gd name="connsiteX6" fmla="*/ 2162229 w 4321700"/>
                <a:gd name="connsiteY6" fmla="*/ 618533 h 1075469"/>
                <a:gd name="connsiteX7" fmla="*/ 2717555 w 4321700"/>
                <a:gd name="connsiteY7" fmla="*/ 670165 h 1075469"/>
                <a:gd name="connsiteX8" fmla="*/ 2729875 w 4321700"/>
                <a:gd name="connsiteY8" fmla="*/ 672434 h 1075469"/>
                <a:gd name="connsiteX9" fmla="*/ 2728515 w 4321700"/>
                <a:gd name="connsiteY9" fmla="*/ 659809 h 1075469"/>
                <a:gd name="connsiteX10" fmla="*/ 2327912 w 4321700"/>
                <a:gd name="connsiteY10" fmla="*/ 302 h 1075469"/>
                <a:gd name="connsiteX11" fmla="*/ 2702362 w 4321700"/>
                <a:gd name="connsiteY11" fmla="*/ 302 h 1075469"/>
                <a:gd name="connsiteX12" fmla="*/ 2705688 w 4321700"/>
                <a:gd name="connsiteY12" fmla="*/ 302 h 1075469"/>
                <a:gd name="connsiteX13" fmla="*/ 3686408 w 4321700"/>
                <a:gd name="connsiteY13" fmla="*/ 152630 h 1075469"/>
                <a:gd name="connsiteX14" fmla="*/ 4317696 w 4321700"/>
                <a:gd name="connsiteY14" fmla="*/ 1012845 h 1075469"/>
                <a:gd name="connsiteX15" fmla="*/ 4321700 w 4321700"/>
                <a:gd name="connsiteY15" fmla="*/ 1075469 h 1075469"/>
                <a:gd name="connsiteX16" fmla="*/ 3247719 w 4321700"/>
                <a:gd name="connsiteY16" fmla="*/ 1075469 h 1075469"/>
                <a:gd name="connsiteX17" fmla="*/ 3261330 w 4321700"/>
                <a:gd name="connsiteY17" fmla="*/ 966990 h 1075469"/>
                <a:gd name="connsiteX18" fmla="*/ 3267892 w 4321700"/>
                <a:gd name="connsiteY18" fmla="*/ 831640 h 1075469"/>
                <a:gd name="connsiteX19" fmla="*/ 3852846 w 4321700"/>
                <a:gd name="connsiteY19" fmla="*/ 913360 h 1075469"/>
                <a:gd name="connsiteX20" fmla="*/ 4018227 w 4321700"/>
                <a:gd name="connsiteY20" fmla="*/ 907237 h 1075469"/>
                <a:gd name="connsiteX21" fmla="*/ 4029943 w 4321700"/>
                <a:gd name="connsiteY21" fmla="*/ 906481 h 1075469"/>
                <a:gd name="connsiteX22" fmla="*/ 4026163 w 4321700"/>
                <a:gd name="connsiteY22" fmla="*/ 895368 h 1075469"/>
                <a:gd name="connsiteX23" fmla="*/ 3566680 w 4321700"/>
                <a:gd name="connsiteY23" fmla="*/ 389853 h 1075469"/>
                <a:gd name="connsiteX24" fmla="*/ 2900395 w 4321700"/>
                <a:gd name="connsiteY24" fmla="*/ 271015 h 1075469"/>
                <a:gd name="connsiteX25" fmla="*/ 2884825 w 4321700"/>
                <a:gd name="connsiteY25" fmla="*/ 270335 h 1075469"/>
                <a:gd name="connsiteX26" fmla="*/ 2891703 w 4321700"/>
                <a:gd name="connsiteY26" fmla="*/ 284396 h 1075469"/>
                <a:gd name="connsiteX27" fmla="*/ 3001302 w 4321700"/>
                <a:gd name="connsiteY27" fmla="*/ 791876 h 1075469"/>
                <a:gd name="connsiteX28" fmla="*/ 2988226 w 4321700"/>
                <a:gd name="connsiteY28" fmla="*/ 1009919 h 1075469"/>
                <a:gd name="connsiteX29" fmla="*/ 2976554 w 4321700"/>
                <a:gd name="connsiteY29" fmla="*/ 1075469 h 1075469"/>
                <a:gd name="connsiteX30" fmla="*/ 2709719 w 4321700"/>
                <a:gd name="connsiteY30" fmla="*/ 1075469 h 1075469"/>
                <a:gd name="connsiteX31" fmla="*/ 2726096 w 4321700"/>
                <a:gd name="connsiteY31" fmla="*/ 969075 h 1075469"/>
                <a:gd name="connsiteX32" fmla="*/ 2726852 w 4321700"/>
                <a:gd name="connsiteY32" fmla="*/ 960684 h 1075469"/>
                <a:gd name="connsiteX33" fmla="*/ 2718613 w 4321700"/>
                <a:gd name="connsiteY33" fmla="*/ 958945 h 1075469"/>
                <a:gd name="connsiteX34" fmla="*/ 2162229 w 4321700"/>
                <a:gd name="connsiteY34" fmla="*/ 901265 h 1075469"/>
                <a:gd name="connsiteX35" fmla="*/ 2154671 w 4321700"/>
                <a:gd name="connsiteY35" fmla="*/ 901265 h 1075469"/>
                <a:gd name="connsiteX36" fmla="*/ 1607206 w 4321700"/>
                <a:gd name="connsiteY36" fmla="*/ 958340 h 1075469"/>
                <a:gd name="connsiteX37" fmla="*/ 1599119 w 4321700"/>
                <a:gd name="connsiteY37" fmla="*/ 960079 h 1075469"/>
                <a:gd name="connsiteX38" fmla="*/ 1599950 w 4321700"/>
                <a:gd name="connsiteY38" fmla="*/ 968319 h 1075469"/>
                <a:gd name="connsiteX39" fmla="*/ 1616223 w 4321700"/>
                <a:gd name="connsiteY39" fmla="*/ 1075469 h 1075469"/>
                <a:gd name="connsiteX40" fmla="*/ 1348707 w 4321700"/>
                <a:gd name="connsiteY40" fmla="*/ 1075469 h 1075469"/>
                <a:gd name="connsiteX41" fmla="*/ 1337069 w 4321700"/>
                <a:gd name="connsiteY41" fmla="*/ 1009925 h 1075469"/>
                <a:gd name="connsiteX42" fmla="*/ 1324139 w 4321700"/>
                <a:gd name="connsiteY42" fmla="*/ 791876 h 1075469"/>
                <a:gd name="connsiteX43" fmla="*/ 1431017 w 4321700"/>
                <a:gd name="connsiteY43" fmla="*/ 284093 h 1075469"/>
                <a:gd name="connsiteX44" fmla="*/ 1437593 w 4321700"/>
                <a:gd name="connsiteY44" fmla="*/ 270335 h 1075469"/>
                <a:gd name="connsiteX45" fmla="*/ 1422476 w 4321700"/>
                <a:gd name="connsiteY45" fmla="*/ 271015 h 1075469"/>
                <a:gd name="connsiteX46" fmla="*/ 754831 w 4321700"/>
                <a:gd name="connsiteY46" fmla="*/ 389853 h 1075469"/>
                <a:gd name="connsiteX47" fmla="*/ 295272 w 4321700"/>
                <a:gd name="connsiteY47" fmla="*/ 895368 h 1075469"/>
                <a:gd name="connsiteX48" fmla="*/ 291644 w 4321700"/>
                <a:gd name="connsiteY48" fmla="*/ 906632 h 1075469"/>
                <a:gd name="connsiteX49" fmla="*/ 303208 w 4321700"/>
                <a:gd name="connsiteY49" fmla="*/ 907388 h 1075469"/>
                <a:gd name="connsiteX50" fmla="*/ 468816 w 4321700"/>
                <a:gd name="connsiteY50" fmla="*/ 913511 h 1075469"/>
                <a:gd name="connsiteX51" fmla="*/ 1053317 w 4321700"/>
                <a:gd name="connsiteY51" fmla="*/ 831791 h 1075469"/>
                <a:gd name="connsiteX52" fmla="*/ 1059956 w 4321700"/>
                <a:gd name="connsiteY52" fmla="*/ 967144 h 1075469"/>
                <a:gd name="connsiteX53" fmla="*/ 1073608 w 4321700"/>
                <a:gd name="connsiteY53" fmla="*/ 1075469 h 1075469"/>
                <a:gd name="connsiteX54" fmla="*/ 0 w 4321700"/>
                <a:gd name="connsiteY54" fmla="*/ 1075469 h 1075469"/>
                <a:gd name="connsiteX55" fmla="*/ 4344 w 4321700"/>
                <a:gd name="connsiteY55" fmla="*/ 1012543 h 1075469"/>
                <a:gd name="connsiteX56" fmla="*/ 635859 w 4321700"/>
                <a:gd name="connsiteY56" fmla="*/ 152327 h 1075469"/>
                <a:gd name="connsiteX57" fmla="*/ 1611590 w 4321700"/>
                <a:gd name="connsiteY57" fmla="*/ 0 h 10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1700" h="1075469">
                  <a:moveTo>
                    <a:pt x="1611590" y="0"/>
                  </a:moveTo>
                  <a:lnTo>
                    <a:pt x="1985511" y="0"/>
                  </a:lnTo>
                  <a:cubicBezTo>
                    <a:pt x="1769186" y="199877"/>
                    <a:pt x="1629353" y="382218"/>
                    <a:pt x="1596473" y="660036"/>
                  </a:cubicBezTo>
                  <a:lnTo>
                    <a:pt x="1595037" y="672358"/>
                  </a:lnTo>
                  <a:lnTo>
                    <a:pt x="1607433" y="670165"/>
                  </a:lnTo>
                  <a:cubicBezTo>
                    <a:pt x="1787639" y="636329"/>
                    <a:pt x="1970561" y="619046"/>
                    <a:pt x="2153915" y="618533"/>
                  </a:cubicBezTo>
                  <a:lnTo>
                    <a:pt x="2162229" y="618533"/>
                  </a:lnTo>
                  <a:cubicBezTo>
                    <a:pt x="2348527" y="618715"/>
                    <a:pt x="2534416" y="635999"/>
                    <a:pt x="2717555" y="670165"/>
                  </a:cubicBezTo>
                  <a:lnTo>
                    <a:pt x="2729875" y="672434"/>
                  </a:lnTo>
                  <a:lnTo>
                    <a:pt x="2728515" y="659809"/>
                  </a:lnTo>
                  <a:cubicBezTo>
                    <a:pt x="2695635" y="387887"/>
                    <a:pt x="2551040" y="203809"/>
                    <a:pt x="2327912" y="302"/>
                  </a:cubicBezTo>
                  <a:lnTo>
                    <a:pt x="2702362" y="302"/>
                  </a:lnTo>
                  <a:lnTo>
                    <a:pt x="2705688" y="302"/>
                  </a:lnTo>
                  <a:cubicBezTo>
                    <a:pt x="3163508" y="4762"/>
                    <a:pt x="3493287" y="56244"/>
                    <a:pt x="3686408" y="152630"/>
                  </a:cubicBezTo>
                  <a:cubicBezTo>
                    <a:pt x="4123593" y="371483"/>
                    <a:pt x="4299329" y="740697"/>
                    <a:pt x="4317696" y="1012845"/>
                  </a:cubicBezTo>
                  <a:lnTo>
                    <a:pt x="4321700" y="1075469"/>
                  </a:lnTo>
                  <a:lnTo>
                    <a:pt x="3247719" y="1075469"/>
                  </a:lnTo>
                  <a:lnTo>
                    <a:pt x="3261330" y="966990"/>
                  </a:lnTo>
                  <a:cubicBezTo>
                    <a:pt x="3265238" y="921990"/>
                    <a:pt x="3267428" y="876840"/>
                    <a:pt x="3267892" y="831640"/>
                  </a:cubicBezTo>
                  <a:cubicBezTo>
                    <a:pt x="3447104" y="885994"/>
                    <a:pt x="3644004" y="913360"/>
                    <a:pt x="3852846" y="913360"/>
                  </a:cubicBezTo>
                  <a:cubicBezTo>
                    <a:pt x="3908704" y="913360"/>
                    <a:pt x="3964108" y="911395"/>
                    <a:pt x="4018227" y="907237"/>
                  </a:cubicBezTo>
                  <a:lnTo>
                    <a:pt x="4029943" y="906481"/>
                  </a:lnTo>
                  <a:lnTo>
                    <a:pt x="4026163" y="895368"/>
                  </a:lnTo>
                  <a:cubicBezTo>
                    <a:pt x="3988598" y="773809"/>
                    <a:pt x="3879150" y="546489"/>
                    <a:pt x="3566680" y="389853"/>
                  </a:cubicBezTo>
                  <a:cubicBezTo>
                    <a:pt x="3441057" y="326881"/>
                    <a:pt x="3210295" y="286134"/>
                    <a:pt x="2900395" y="271015"/>
                  </a:cubicBezTo>
                  <a:lnTo>
                    <a:pt x="2884825" y="270335"/>
                  </a:lnTo>
                  <a:lnTo>
                    <a:pt x="2891703" y="284396"/>
                  </a:lnTo>
                  <a:cubicBezTo>
                    <a:pt x="2966004" y="438235"/>
                    <a:pt x="3001756" y="604321"/>
                    <a:pt x="3001302" y="791876"/>
                  </a:cubicBezTo>
                  <a:cubicBezTo>
                    <a:pt x="3001094" y="865583"/>
                    <a:pt x="2996703" y="938327"/>
                    <a:pt x="2988226" y="1009919"/>
                  </a:cubicBezTo>
                  <a:lnTo>
                    <a:pt x="2976554" y="1075469"/>
                  </a:lnTo>
                  <a:lnTo>
                    <a:pt x="2709719" y="1075469"/>
                  </a:lnTo>
                  <a:lnTo>
                    <a:pt x="2726096" y="969075"/>
                  </a:lnTo>
                  <a:lnTo>
                    <a:pt x="2726852" y="960684"/>
                  </a:lnTo>
                  <a:lnTo>
                    <a:pt x="2718613" y="958945"/>
                  </a:lnTo>
                  <a:cubicBezTo>
                    <a:pt x="2535626" y="920647"/>
                    <a:pt x="2349180" y="901319"/>
                    <a:pt x="2162229" y="901265"/>
                  </a:cubicBezTo>
                  <a:lnTo>
                    <a:pt x="2154671" y="901265"/>
                  </a:lnTo>
                  <a:cubicBezTo>
                    <a:pt x="1970721" y="901696"/>
                    <a:pt x="1787291" y="920820"/>
                    <a:pt x="1607206" y="958340"/>
                  </a:cubicBezTo>
                  <a:lnTo>
                    <a:pt x="1599119" y="960079"/>
                  </a:lnTo>
                  <a:lnTo>
                    <a:pt x="1599950" y="968319"/>
                  </a:lnTo>
                  <a:lnTo>
                    <a:pt x="1616223" y="1075469"/>
                  </a:lnTo>
                  <a:lnTo>
                    <a:pt x="1348707" y="1075469"/>
                  </a:lnTo>
                  <a:lnTo>
                    <a:pt x="1337069" y="1009925"/>
                  </a:lnTo>
                  <a:cubicBezTo>
                    <a:pt x="1328633" y="938329"/>
                    <a:pt x="1324291" y="865583"/>
                    <a:pt x="1324139" y="791876"/>
                  </a:cubicBezTo>
                  <a:cubicBezTo>
                    <a:pt x="1323308" y="604926"/>
                    <a:pt x="1358379" y="438991"/>
                    <a:pt x="1431017" y="284093"/>
                  </a:cubicBezTo>
                  <a:lnTo>
                    <a:pt x="1437593" y="270335"/>
                  </a:lnTo>
                  <a:lnTo>
                    <a:pt x="1422476" y="271015"/>
                  </a:lnTo>
                  <a:cubicBezTo>
                    <a:pt x="1111442" y="285681"/>
                    <a:pt x="880605" y="326881"/>
                    <a:pt x="754831" y="389853"/>
                  </a:cubicBezTo>
                  <a:cubicBezTo>
                    <a:pt x="442058" y="546489"/>
                    <a:pt x="333064" y="773884"/>
                    <a:pt x="295272" y="895368"/>
                  </a:cubicBezTo>
                  <a:lnTo>
                    <a:pt x="291644" y="906632"/>
                  </a:lnTo>
                  <a:lnTo>
                    <a:pt x="303208" y="907388"/>
                  </a:lnTo>
                  <a:cubicBezTo>
                    <a:pt x="357252" y="911546"/>
                    <a:pt x="412958" y="913511"/>
                    <a:pt x="468816" y="913511"/>
                  </a:cubicBezTo>
                  <a:cubicBezTo>
                    <a:pt x="677809" y="913511"/>
                    <a:pt x="874407" y="886145"/>
                    <a:pt x="1053317" y="831791"/>
                  </a:cubicBezTo>
                  <a:cubicBezTo>
                    <a:pt x="1053807" y="876993"/>
                    <a:pt x="1056022" y="922144"/>
                    <a:pt x="1059956" y="967144"/>
                  </a:cubicBezTo>
                  <a:lnTo>
                    <a:pt x="1073608" y="1075469"/>
                  </a:lnTo>
                  <a:lnTo>
                    <a:pt x="0" y="1075469"/>
                  </a:lnTo>
                  <a:lnTo>
                    <a:pt x="4344" y="1012543"/>
                  </a:lnTo>
                  <a:cubicBezTo>
                    <a:pt x="22635" y="740168"/>
                    <a:pt x="198296" y="371181"/>
                    <a:pt x="635859" y="152327"/>
                  </a:cubicBezTo>
                  <a:cubicBezTo>
                    <a:pt x="827544" y="56168"/>
                    <a:pt x="1155886" y="4989"/>
                    <a:pt x="16115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58768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86B245"/>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21764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AD5691"/>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570055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E67336"/>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496820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1E4F83"/>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4151337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48A0E2-7244-4B06-A206-46EC98D2BE3B}"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2485934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48A0E2-7244-4B06-A206-46EC98D2BE3B}"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2821494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8A0E2-7244-4B06-A206-46EC98D2BE3B}"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31983274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48A0E2-7244-4B06-A206-46EC98D2BE3B}" type="datetimeFigureOut">
              <a:rPr lang="en-GB" smtClean="0"/>
              <a:t>19/05/2022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105592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5DBC3A6-E2E5-314F-BCCF-200E5656909D}"/>
              </a:ext>
            </a:extLst>
          </p:cNvPr>
          <p:cNvSpPr>
            <a:spLocks noGrp="1"/>
          </p:cNvSpPr>
          <p:nvPr>
            <p:ph type="title" hasCustomPrompt="1"/>
          </p:nvPr>
        </p:nvSpPr>
        <p:spPr>
          <a:xfrm>
            <a:off x="316809" y="0"/>
            <a:ext cx="6044233" cy="755374"/>
          </a:xfrm>
        </p:spPr>
        <p:txBody>
          <a:bodyPr>
            <a:noAutofit/>
          </a:bodyPr>
          <a:lstStyle>
            <a:lvl1pPr>
              <a:defRPr sz="1900"/>
            </a:lvl1pPr>
          </a:lstStyle>
          <a:p>
            <a:r>
              <a:rPr lang="fr-FR" dirty="0" err="1"/>
              <a:t>Title</a:t>
            </a:r>
            <a:endParaRPr lang="fr-FR" dirty="0"/>
          </a:p>
        </p:txBody>
      </p:sp>
      <p:sp>
        <p:nvSpPr>
          <p:cNvPr id="24" name="Espace réservé pour une image  23">
            <a:extLst>
              <a:ext uri="{FF2B5EF4-FFF2-40B4-BE49-F238E27FC236}">
                <a16:creationId xmlns:a16="http://schemas.microsoft.com/office/drawing/2014/main" id="{109024AE-6A7B-9541-83FE-712C8E533418}"/>
              </a:ext>
            </a:extLst>
          </p:cNvPr>
          <p:cNvSpPr>
            <a:spLocks noGrp="1"/>
          </p:cNvSpPr>
          <p:nvPr>
            <p:ph type="pic" sz="quarter" idx="13" hasCustomPrompt="1"/>
          </p:nvPr>
        </p:nvSpPr>
        <p:spPr>
          <a:xfrm>
            <a:off x="6668941" y="1177720"/>
            <a:ext cx="2475061" cy="3685622"/>
          </a:xfrm>
          <a:custGeom>
            <a:avLst/>
            <a:gdLst>
              <a:gd name="connsiteX0" fmla="*/ 137161 w 2475061"/>
              <a:gd name="connsiteY0" fmla="*/ 1080548 h 3685622"/>
              <a:gd name="connsiteX1" fmla="*/ 760012 w 2475061"/>
              <a:gd name="connsiteY1" fmla="*/ 1402037 h 3685622"/>
              <a:gd name="connsiteX2" fmla="*/ 989718 w 2475061"/>
              <a:gd name="connsiteY2" fmla="*/ 2366009 h 3685622"/>
              <a:gd name="connsiteX3" fmla="*/ 1616988 w 2475061"/>
              <a:gd name="connsiteY3" fmla="*/ 3169972 h 3685622"/>
              <a:gd name="connsiteX4" fmla="*/ 2430584 w 2475061"/>
              <a:gd name="connsiteY4" fmla="*/ 3411521 h 3685622"/>
              <a:gd name="connsiteX5" fmla="*/ 2475061 w 2475061"/>
              <a:gd name="connsiteY5" fmla="*/ 3409721 h 3685622"/>
              <a:gd name="connsiteX6" fmla="*/ 2475061 w 2475061"/>
              <a:gd name="connsiteY6" fmla="*/ 3685622 h 3685622"/>
              <a:gd name="connsiteX7" fmla="*/ 2399560 w 2475061"/>
              <a:gd name="connsiteY7" fmla="*/ 3683544 h 3685622"/>
              <a:gd name="connsiteX8" fmla="*/ 1440290 w 2475061"/>
              <a:gd name="connsiteY8" fmla="*/ 3386426 h 3685622"/>
              <a:gd name="connsiteX9" fmla="*/ 715839 w 2475061"/>
              <a:gd name="connsiteY9" fmla="*/ 2427853 h 3685622"/>
              <a:gd name="connsiteX10" fmla="*/ 128326 w 2475061"/>
              <a:gd name="connsiteY10" fmla="*/ 1354426 h 3685622"/>
              <a:gd name="connsiteX11" fmla="*/ 9059 w 2475061"/>
              <a:gd name="connsiteY11" fmla="*/ 1213070 h 3685622"/>
              <a:gd name="connsiteX12" fmla="*/ 137161 w 2475061"/>
              <a:gd name="connsiteY12" fmla="*/ 1080548 h 3685622"/>
              <a:gd name="connsiteX13" fmla="*/ 217250 w 2475061"/>
              <a:gd name="connsiteY13" fmla="*/ 536336 h 3685622"/>
              <a:gd name="connsiteX14" fmla="*/ 1188499 w 2475061"/>
              <a:gd name="connsiteY14" fmla="*/ 1056632 h 3685622"/>
              <a:gd name="connsiteX15" fmla="*/ 1572811 w 2475061"/>
              <a:gd name="connsiteY15" fmla="*/ 2359761 h 3685622"/>
              <a:gd name="connsiteX16" fmla="*/ 2451143 w 2475061"/>
              <a:gd name="connsiteY16" fmla="*/ 2852573 h 3685622"/>
              <a:gd name="connsiteX17" fmla="*/ 2475061 w 2475061"/>
              <a:gd name="connsiteY17" fmla="*/ 2854690 h 3685622"/>
              <a:gd name="connsiteX18" fmla="*/ 2475061 w 2475061"/>
              <a:gd name="connsiteY18" fmla="*/ 3149917 h 3685622"/>
              <a:gd name="connsiteX19" fmla="*/ 2430222 w 2475061"/>
              <a:gd name="connsiteY19" fmla="*/ 3149185 h 3685622"/>
              <a:gd name="connsiteX20" fmla="*/ 1510967 w 2475061"/>
              <a:gd name="connsiteY20" fmla="*/ 2739658 h 3685622"/>
              <a:gd name="connsiteX21" fmla="*/ 1144324 w 2475061"/>
              <a:gd name="connsiteY21" fmla="*/ 1688320 h 3685622"/>
              <a:gd name="connsiteX22" fmla="*/ 119489 w 2475061"/>
              <a:gd name="connsiteY22" fmla="*/ 818093 h 3685622"/>
              <a:gd name="connsiteX23" fmla="*/ 222 w 2475061"/>
              <a:gd name="connsiteY23" fmla="*/ 676737 h 3685622"/>
              <a:gd name="connsiteX24" fmla="*/ 128324 w 2475061"/>
              <a:gd name="connsiteY24" fmla="*/ 544215 h 3685622"/>
              <a:gd name="connsiteX25" fmla="*/ 217250 w 2475061"/>
              <a:gd name="connsiteY25" fmla="*/ 536336 h 3685622"/>
              <a:gd name="connsiteX26" fmla="*/ 188457 w 2475061"/>
              <a:gd name="connsiteY26" fmla="*/ 73 h 3685622"/>
              <a:gd name="connsiteX27" fmla="*/ 1466796 w 2475061"/>
              <a:gd name="connsiteY27" fmla="*/ 549479 h 3685622"/>
              <a:gd name="connsiteX28" fmla="*/ 1996883 w 2475061"/>
              <a:gd name="connsiteY28" fmla="*/ 1914453 h 3685622"/>
              <a:gd name="connsiteX29" fmla="*/ 2471726 w 2475061"/>
              <a:gd name="connsiteY29" fmla="*/ 2309172 h 3685622"/>
              <a:gd name="connsiteX30" fmla="*/ 2475061 w 2475061"/>
              <a:gd name="connsiteY30" fmla="*/ 2309578 h 3685622"/>
              <a:gd name="connsiteX31" fmla="*/ 2475061 w 2475061"/>
              <a:gd name="connsiteY31" fmla="*/ 2606739 h 3685622"/>
              <a:gd name="connsiteX32" fmla="*/ 2393527 w 2475061"/>
              <a:gd name="connsiteY32" fmla="*/ 2599196 h 3685622"/>
              <a:gd name="connsiteX33" fmla="*/ 1718587 w 2475061"/>
              <a:gd name="connsiteY33" fmla="*/ 1989549 h 3685622"/>
              <a:gd name="connsiteX34" fmla="*/ 1334274 w 2475061"/>
              <a:gd name="connsiteY34" fmla="*/ 827775 h 3685622"/>
              <a:gd name="connsiteX35" fmla="*/ 128326 w 2475061"/>
              <a:gd name="connsiteY35" fmla="*/ 275601 h 3685622"/>
              <a:gd name="connsiteX36" fmla="*/ 9059 w 2475061"/>
              <a:gd name="connsiteY36" fmla="*/ 134245 h 3685622"/>
              <a:gd name="connsiteX37" fmla="*/ 137161 w 2475061"/>
              <a:gd name="connsiteY37" fmla="*/ 1723 h 3685622"/>
              <a:gd name="connsiteX38" fmla="*/ 188457 w 2475061"/>
              <a:gd name="connsiteY38" fmla="*/ 73 h 368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5061" h="3685622">
                <a:moveTo>
                  <a:pt x="137161" y="1080548"/>
                </a:moveTo>
                <a:cubicBezTo>
                  <a:pt x="332799" y="1070399"/>
                  <a:pt x="633367" y="1191526"/>
                  <a:pt x="760012" y="1402037"/>
                </a:cubicBezTo>
                <a:cubicBezTo>
                  <a:pt x="922911" y="1672810"/>
                  <a:pt x="878683" y="2057961"/>
                  <a:pt x="989718" y="2366009"/>
                </a:cubicBezTo>
                <a:cubicBezTo>
                  <a:pt x="1132547" y="2762265"/>
                  <a:pt x="1364461" y="2996221"/>
                  <a:pt x="1616988" y="3169972"/>
                </a:cubicBezTo>
                <a:cubicBezTo>
                  <a:pt x="1837949" y="3322004"/>
                  <a:pt x="2228013" y="3406961"/>
                  <a:pt x="2430584" y="3411521"/>
                </a:cubicBezTo>
                <a:lnTo>
                  <a:pt x="2475061" y="3409721"/>
                </a:lnTo>
                <a:lnTo>
                  <a:pt x="2475061" y="3685622"/>
                </a:lnTo>
                <a:lnTo>
                  <a:pt x="2399560" y="3683544"/>
                </a:lnTo>
                <a:cubicBezTo>
                  <a:pt x="2104466" y="3666708"/>
                  <a:pt x="1693469" y="3583127"/>
                  <a:pt x="1440290" y="3386426"/>
                </a:cubicBezTo>
                <a:cubicBezTo>
                  <a:pt x="1153160" y="3163347"/>
                  <a:pt x="878253" y="2886727"/>
                  <a:pt x="715839" y="2427853"/>
                </a:cubicBezTo>
                <a:cubicBezTo>
                  <a:pt x="553790" y="1970009"/>
                  <a:pt x="754068" y="1482939"/>
                  <a:pt x="128326" y="1354426"/>
                </a:cubicBezTo>
                <a:cubicBezTo>
                  <a:pt x="11458" y="1330424"/>
                  <a:pt x="10531" y="1260189"/>
                  <a:pt x="9059" y="1213070"/>
                </a:cubicBezTo>
                <a:cubicBezTo>
                  <a:pt x="7587" y="1165951"/>
                  <a:pt x="30229" y="1086095"/>
                  <a:pt x="137161" y="1080548"/>
                </a:cubicBezTo>
                <a:close/>
                <a:moveTo>
                  <a:pt x="217250" y="536336"/>
                </a:moveTo>
                <a:cubicBezTo>
                  <a:pt x="451916" y="535560"/>
                  <a:pt x="864147" y="664419"/>
                  <a:pt x="1188499" y="1056632"/>
                </a:cubicBezTo>
                <a:cubicBezTo>
                  <a:pt x="1483729" y="1413630"/>
                  <a:pt x="1404209" y="2022898"/>
                  <a:pt x="1572811" y="2359761"/>
                </a:cubicBezTo>
                <a:cubicBezTo>
                  <a:pt x="1776848" y="2767423"/>
                  <a:pt x="2243865" y="2833142"/>
                  <a:pt x="2451143" y="2852573"/>
                </a:cubicBezTo>
                <a:lnTo>
                  <a:pt x="2475061" y="2854690"/>
                </a:lnTo>
                <a:lnTo>
                  <a:pt x="2475061" y="3149917"/>
                </a:lnTo>
                <a:lnTo>
                  <a:pt x="2430222" y="3149185"/>
                </a:lnTo>
                <a:cubicBezTo>
                  <a:pt x="2218770" y="3140325"/>
                  <a:pt x="1830431" y="3079689"/>
                  <a:pt x="1510967" y="2739658"/>
                </a:cubicBezTo>
                <a:cubicBezTo>
                  <a:pt x="1147830" y="2353142"/>
                  <a:pt x="1201715" y="2046720"/>
                  <a:pt x="1144324" y="1688320"/>
                </a:cubicBezTo>
                <a:cubicBezTo>
                  <a:pt x="1008071" y="837438"/>
                  <a:pt x="253423" y="830658"/>
                  <a:pt x="119489" y="818093"/>
                </a:cubicBezTo>
                <a:cubicBezTo>
                  <a:pt x="30796" y="809772"/>
                  <a:pt x="1694" y="723856"/>
                  <a:pt x="222" y="676737"/>
                </a:cubicBezTo>
                <a:cubicBezTo>
                  <a:pt x="-1250" y="629618"/>
                  <a:pt x="957" y="569247"/>
                  <a:pt x="128324" y="544215"/>
                </a:cubicBezTo>
                <a:cubicBezTo>
                  <a:pt x="153827" y="539203"/>
                  <a:pt x="183726" y="536447"/>
                  <a:pt x="217250" y="536336"/>
                </a:cubicBezTo>
                <a:close/>
                <a:moveTo>
                  <a:pt x="188457" y="73"/>
                </a:moveTo>
                <a:cubicBezTo>
                  <a:pt x="464361" y="-2854"/>
                  <a:pt x="1022801" y="80741"/>
                  <a:pt x="1466796" y="549479"/>
                </a:cubicBezTo>
                <a:cubicBezTo>
                  <a:pt x="1929338" y="1037797"/>
                  <a:pt x="1917109" y="1405759"/>
                  <a:pt x="1996883" y="1914453"/>
                </a:cubicBezTo>
                <a:cubicBezTo>
                  <a:pt x="2043803" y="2213647"/>
                  <a:pt x="2314127" y="2286310"/>
                  <a:pt x="2471726" y="2309172"/>
                </a:cubicBezTo>
                <a:lnTo>
                  <a:pt x="2475061" y="2309578"/>
                </a:lnTo>
                <a:lnTo>
                  <a:pt x="2475061" y="2606739"/>
                </a:lnTo>
                <a:lnTo>
                  <a:pt x="2393527" y="2599196"/>
                </a:lnTo>
                <a:cubicBezTo>
                  <a:pt x="2167107" y="2567736"/>
                  <a:pt x="1803139" y="2437673"/>
                  <a:pt x="1718587" y="1989549"/>
                </a:cubicBezTo>
                <a:cubicBezTo>
                  <a:pt x="1642959" y="1588725"/>
                  <a:pt x="1727422" y="1391728"/>
                  <a:pt x="1334274" y="827775"/>
                </a:cubicBezTo>
                <a:cubicBezTo>
                  <a:pt x="1081436" y="465091"/>
                  <a:pt x="483475" y="281595"/>
                  <a:pt x="128326" y="275601"/>
                </a:cubicBezTo>
                <a:cubicBezTo>
                  <a:pt x="30870" y="273956"/>
                  <a:pt x="10531" y="181364"/>
                  <a:pt x="9059" y="134245"/>
                </a:cubicBezTo>
                <a:cubicBezTo>
                  <a:pt x="7587" y="87126"/>
                  <a:pt x="31144" y="7612"/>
                  <a:pt x="137161" y="1723"/>
                </a:cubicBezTo>
                <a:cubicBezTo>
                  <a:pt x="152926" y="847"/>
                  <a:pt x="170064" y="268"/>
                  <a:pt x="188457" y="73"/>
                </a:cubicBezTo>
                <a:close/>
              </a:path>
            </a:pathLst>
          </a:custGeom>
          <a:solidFill>
            <a:schemeClr val="bg1">
              <a:lumMod val="85000"/>
            </a:schemeClr>
          </a:solidFill>
          <a:ln>
            <a:noFill/>
          </a:ln>
        </p:spPr>
        <p:txBody>
          <a:bodyPr wrap="square" bIns="0" anchor="ctr">
            <a:noAutofit/>
          </a:bodyPr>
          <a:lstStyle>
            <a:lvl1pPr marL="0" indent="0" algn="ctr">
              <a:buNone/>
              <a:defRPr sz="1000" b="0" i="0">
                <a:solidFill>
                  <a:schemeClr val="accent2"/>
                </a:solidFill>
                <a:latin typeface="Arial" panose="020B0604020202020204" pitchFamily="34" charset="0"/>
                <a:cs typeface="Arial" panose="020B0604020202020204" pitchFamily="34" charset="0"/>
              </a:defRPr>
            </a:lvl1pPr>
          </a:lstStyle>
          <a:p>
            <a:r>
              <a:rPr lang="en-GB" noProof="0" dirty="0"/>
              <a:t>Select the icon to insert </a:t>
            </a:r>
            <a:br>
              <a:rPr lang="en-GB" noProof="0" dirty="0"/>
            </a:br>
            <a:r>
              <a:rPr lang="en-GB" noProof="0" dirty="0"/>
              <a:t>a picture</a:t>
            </a:r>
            <a:endParaRPr lang="fr-FR" dirty="0"/>
          </a:p>
        </p:txBody>
      </p:sp>
      <p:sp>
        <p:nvSpPr>
          <p:cNvPr id="3" name="Content Placeholder 2"/>
          <p:cNvSpPr>
            <a:spLocks noGrp="1"/>
          </p:cNvSpPr>
          <p:nvPr>
            <p:ph idx="1" hasCustomPrompt="1"/>
          </p:nvPr>
        </p:nvSpPr>
        <p:spPr>
          <a:xfrm>
            <a:off x="316810" y="1119813"/>
            <a:ext cx="6044233" cy="3261683"/>
          </a:xfrm>
        </p:spPr>
        <p:txBody>
          <a:bodyPr numCol="2" spcCol="108000">
            <a:noAutofit/>
          </a:bodyPr>
          <a:lstStyle>
            <a:lvl1pPr marL="342900" indent="-342900">
              <a:spcBef>
                <a:spcPts val="800"/>
              </a:spcBef>
              <a:buClr>
                <a:schemeClr val="accent1"/>
              </a:buClr>
              <a:buFont typeface="+mj-lt"/>
              <a:buAutoNum type="arabicPeriod"/>
              <a:defRPr sz="1500" b="1" i="0" cap="none" baseline="0">
                <a:solidFill>
                  <a:schemeClr val="accent2"/>
                </a:solidFill>
                <a:latin typeface="Arial Black" panose="020B0604020202020204" pitchFamily="34" charset="0"/>
                <a:cs typeface="Arial Black" panose="020B0604020202020204" pitchFamily="34" charset="0"/>
              </a:defRPr>
            </a:lvl1pPr>
            <a:lvl2pPr marL="342900" indent="0">
              <a:spcBef>
                <a:spcPts val="0"/>
              </a:spcBef>
              <a:buNone/>
              <a:defRPr sz="1500" b="0" i="0">
                <a:solidFill>
                  <a:schemeClr val="accent2"/>
                </a:solidFill>
                <a:latin typeface="Arial" panose="020B0604020202020204" pitchFamily="34" charset="0"/>
                <a:cs typeface="Arial" panose="020B0604020202020204" pitchFamily="34" charset="0"/>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fr-FR" dirty="0" err="1"/>
              <a:t>Text</a:t>
            </a:r>
            <a:r>
              <a:rPr lang="fr-FR" dirty="0"/>
              <a:t> </a:t>
            </a:r>
            <a:r>
              <a:rPr lang="fr-FR" dirty="0" err="1"/>
              <a:t>level</a:t>
            </a:r>
            <a:r>
              <a:rPr lang="fr-FR" dirty="0"/>
              <a:t> 1</a:t>
            </a:r>
          </a:p>
          <a:p>
            <a:pPr lvl="1"/>
            <a:r>
              <a:rPr lang="fr-FR" dirty="0" err="1"/>
              <a:t>Text</a:t>
            </a:r>
            <a:r>
              <a:rPr lang="fr-FR" dirty="0"/>
              <a:t> </a:t>
            </a:r>
            <a:r>
              <a:rPr lang="fr-FR" dirty="0" err="1"/>
              <a:t>level</a:t>
            </a:r>
            <a:r>
              <a:rPr lang="fr-FR" dirty="0"/>
              <a:t> 2</a:t>
            </a:r>
          </a:p>
        </p:txBody>
      </p:sp>
      <p:cxnSp>
        <p:nvCxnSpPr>
          <p:cNvPr id="10" name="Connecteur droit 9">
            <a:extLst>
              <a:ext uri="{FF2B5EF4-FFF2-40B4-BE49-F238E27FC236}">
                <a16:creationId xmlns:a16="http://schemas.microsoft.com/office/drawing/2014/main" id="{EDE9BB71-DBEA-5243-8CA0-EE4A68C8E678}"/>
              </a:ext>
            </a:extLst>
          </p:cNvPr>
          <p:cNvCxnSpPr>
            <a:cxnSpLocks/>
          </p:cNvCxnSpPr>
          <p:nvPr userDrawn="1"/>
        </p:nvCxnSpPr>
        <p:spPr>
          <a:xfrm>
            <a:off x="316810" y="762000"/>
            <a:ext cx="286440" cy="0"/>
          </a:xfrm>
          <a:prstGeom prst="line">
            <a:avLst/>
          </a:prstGeom>
          <a:ln w="31750" cap="rnd">
            <a:round/>
          </a:ln>
        </p:spPr>
        <p:style>
          <a:lnRef idx="1">
            <a:schemeClr val="accent1"/>
          </a:lnRef>
          <a:fillRef idx="0">
            <a:schemeClr val="accent1"/>
          </a:fillRef>
          <a:effectRef idx="0">
            <a:schemeClr val="accent1"/>
          </a:effectRef>
          <a:fontRef idx="minor">
            <a:schemeClr val="tx1"/>
          </a:fontRef>
        </p:style>
      </p:cxnSp>
      <p:sp>
        <p:nvSpPr>
          <p:cNvPr id="26" name="Espace réservé de la date 25">
            <a:extLst>
              <a:ext uri="{FF2B5EF4-FFF2-40B4-BE49-F238E27FC236}">
                <a16:creationId xmlns:a16="http://schemas.microsoft.com/office/drawing/2014/main" id="{10788165-8282-0E47-8017-43308A42411C}"/>
              </a:ext>
            </a:extLst>
          </p:cNvPr>
          <p:cNvSpPr>
            <a:spLocks noGrp="1"/>
          </p:cNvSpPr>
          <p:nvPr>
            <p:ph type="dt" sz="half" idx="14"/>
          </p:nvPr>
        </p:nvSpPr>
        <p:spPr>
          <a:xfrm>
            <a:off x="316810" y="4767263"/>
            <a:ext cx="405433" cy="273844"/>
          </a:xfrm>
          <a:prstGeom prst="rect">
            <a:avLst/>
          </a:prstGeom>
        </p:spPr>
        <p:txBody>
          <a:bodyPr/>
          <a:lstStyle/>
          <a:p>
            <a:r>
              <a:rPr lang="en-US" dirty="0"/>
              <a:t>22 July 2020</a:t>
            </a:r>
            <a:endParaRPr lang="fr-FR" dirty="0"/>
          </a:p>
        </p:txBody>
      </p:sp>
      <p:sp>
        <p:nvSpPr>
          <p:cNvPr id="27" name="Espace réservé du pied de page 26">
            <a:extLst>
              <a:ext uri="{FF2B5EF4-FFF2-40B4-BE49-F238E27FC236}">
                <a16:creationId xmlns:a16="http://schemas.microsoft.com/office/drawing/2014/main" id="{159F4690-D9AD-B54B-8554-CA3DBF4BC23F}"/>
              </a:ext>
            </a:extLst>
          </p:cNvPr>
          <p:cNvSpPr>
            <a:spLocks noGrp="1"/>
          </p:cNvSpPr>
          <p:nvPr>
            <p:ph type="ftr" sz="quarter" idx="15"/>
          </p:nvPr>
        </p:nvSpPr>
        <p:spPr>
          <a:xfrm>
            <a:off x="851453" y="4767263"/>
            <a:ext cx="3390347" cy="273844"/>
          </a:xfrm>
          <a:prstGeom prst="rect">
            <a:avLst/>
          </a:prstGeom>
        </p:spPr>
        <p:txBody>
          <a:bodyPr/>
          <a:lstStyle/>
          <a:p>
            <a:r>
              <a:rPr lang="fr-FR" dirty="0"/>
              <a:t>CIWM contamination constraining recycling</a:t>
            </a:r>
          </a:p>
        </p:txBody>
      </p:sp>
      <p:sp>
        <p:nvSpPr>
          <p:cNvPr id="28" name="Espace réservé du numéro de diapositive 27">
            <a:extLst>
              <a:ext uri="{FF2B5EF4-FFF2-40B4-BE49-F238E27FC236}">
                <a16:creationId xmlns:a16="http://schemas.microsoft.com/office/drawing/2014/main" id="{65F58B3F-FDC9-D743-8B70-34958D95A4ED}"/>
              </a:ext>
            </a:extLst>
          </p:cNvPr>
          <p:cNvSpPr>
            <a:spLocks noGrp="1"/>
          </p:cNvSpPr>
          <p:nvPr>
            <p:ph type="sldNum" sz="quarter" idx="16"/>
          </p:nvPr>
        </p:nvSpPr>
        <p:spPr/>
        <p:txBody>
          <a:bodyPr/>
          <a:lstStyle/>
          <a:p>
            <a:fld id="{917C272F-FE32-E843-83C0-7ABF6FE31D10}" type="slidenum">
              <a:rPr lang="fr-FR" smtClean="0"/>
              <a:pPr/>
              <a:t>‹#›</a:t>
            </a:fld>
            <a:endParaRPr lang="fr-FR" dirty="0"/>
          </a:p>
        </p:txBody>
      </p:sp>
      <p:cxnSp>
        <p:nvCxnSpPr>
          <p:cNvPr id="9" name="Connecteur droit 8">
            <a:extLst>
              <a:ext uri="{FF2B5EF4-FFF2-40B4-BE49-F238E27FC236}">
                <a16:creationId xmlns:a16="http://schemas.microsoft.com/office/drawing/2014/main" id="{695D26ED-2759-1741-A158-010A69322409}"/>
              </a:ext>
            </a:extLst>
          </p:cNvPr>
          <p:cNvCxnSpPr/>
          <p:nvPr userDrawn="1"/>
        </p:nvCxnSpPr>
        <p:spPr>
          <a:xfrm>
            <a:off x="774700" y="4867275"/>
            <a:ext cx="0" cy="76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B763F688-AFCF-D642-9A02-635671806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357" y="4805573"/>
            <a:ext cx="630443" cy="197224"/>
          </a:xfrm>
          <a:prstGeom prst="rect">
            <a:avLst/>
          </a:prstGeom>
        </p:spPr>
      </p:pic>
    </p:spTree>
    <p:extLst>
      <p:ext uri="{BB962C8B-B14F-4D97-AF65-F5344CB8AC3E}">
        <p14:creationId xmlns:p14="http://schemas.microsoft.com/office/powerpoint/2010/main" val="487533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48A0E2-7244-4B06-A206-46EC98D2BE3B}" type="datetimeFigureOut">
              <a:rPr lang="en-GB" smtClean="0"/>
              <a:t>19/05/2022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3004676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48A0E2-7244-4B06-A206-46EC98D2BE3B}" type="datetimeFigureOut">
              <a:rPr lang="en-GB" smtClean="0"/>
              <a:t>19/05/2022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2750767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8A0E2-7244-4B06-A206-46EC98D2BE3B}" type="datetimeFigureOut">
              <a:rPr lang="en-GB" smtClean="0"/>
              <a:t>19/05/2022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30878379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48A0E2-7244-4B06-A206-46EC98D2BE3B}" type="datetimeFigureOut">
              <a:rPr lang="en-GB" smtClean="0"/>
              <a:t>19/05/2022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35079262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48A0E2-7244-4B06-A206-46EC98D2BE3B}" type="datetimeFigureOut">
              <a:rPr lang="en-GB" smtClean="0"/>
              <a:t>19/05/2022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36373253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48A0E2-7244-4B06-A206-46EC98D2BE3B}"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32739919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48A0E2-7244-4B06-A206-46EC98D2BE3B}" type="datetimeFigureOut">
              <a:rPr lang="en-GB" smtClean="0"/>
              <a:t>19/05/2022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FDCEBC-D27D-49A6-82FB-12B6DEF1E3A8}" type="slidenum">
              <a:rPr lang="en-GB" smtClean="0"/>
              <a:t>‹#›</a:t>
            </a:fld>
            <a:endParaRPr lang="en-GB"/>
          </a:p>
        </p:txBody>
      </p:sp>
    </p:spTree>
    <p:extLst>
      <p:ext uri="{BB962C8B-B14F-4D97-AF65-F5344CB8AC3E}">
        <p14:creationId xmlns:p14="http://schemas.microsoft.com/office/powerpoint/2010/main" val="2292037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2000" y="195486"/>
            <a:ext cx="7772400" cy="400050"/>
          </a:xfrm>
        </p:spPr>
        <p:txBody>
          <a:bodyPr/>
          <a:lstStyle/>
          <a:p>
            <a:r>
              <a:rPr lang="en-US"/>
              <a:t>Click to edit Master title style</a:t>
            </a:r>
            <a:endParaRPr lang="en-GB"/>
          </a:p>
        </p:txBody>
      </p:sp>
    </p:spTree>
    <p:extLst>
      <p:ext uri="{BB962C8B-B14F-4D97-AF65-F5344CB8AC3E}">
        <p14:creationId xmlns:p14="http://schemas.microsoft.com/office/powerpoint/2010/main" val="284612177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age only 2">
    <p:spTree>
      <p:nvGrpSpPr>
        <p:cNvPr id="1" name=""/>
        <p:cNvGrpSpPr/>
        <p:nvPr/>
      </p:nvGrpSpPr>
      <p:grpSpPr>
        <a:xfrm>
          <a:off x="0" y="0"/>
          <a:ext cx="0" cy="0"/>
          <a:chOff x="0" y="0"/>
          <a:chExt cx="0" cy="0"/>
        </a:xfrm>
      </p:grpSpPr>
      <p:sp>
        <p:nvSpPr>
          <p:cNvPr id="9" name="Espace réservé du texte 7"/>
          <p:cNvSpPr>
            <a:spLocks noGrp="1"/>
          </p:cNvSpPr>
          <p:nvPr>
            <p:ph type="body" sz="quarter" idx="14"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500"/>
            </a:lvl2pPr>
          </a:lstStyle>
          <a:p>
            <a:pPr lvl="0"/>
            <a:r>
              <a:rPr lang="en-GB" noProof="0" dirty="0"/>
              <a:t>title</a:t>
            </a:r>
          </a:p>
        </p:txBody>
      </p:sp>
      <p:sp>
        <p:nvSpPr>
          <p:cNvPr id="12" name="Espace réservé du texte 9"/>
          <p:cNvSpPr>
            <a:spLocks noGrp="1"/>
          </p:cNvSpPr>
          <p:nvPr>
            <p:ph type="body" sz="quarter" idx="15" hasCustomPrompt="1"/>
          </p:nvPr>
        </p:nvSpPr>
        <p:spPr bwMode="gray">
          <a:xfrm>
            <a:off x="358776" y="1356123"/>
            <a:ext cx="3925438"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13" name="Espace réservé du texte 9"/>
          <p:cNvSpPr>
            <a:spLocks noGrp="1"/>
          </p:cNvSpPr>
          <p:nvPr>
            <p:ph type="body" sz="quarter" idx="16" hasCustomPrompt="1"/>
          </p:nvPr>
        </p:nvSpPr>
        <p:spPr bwMode="gray">
          <a:xfrm>
            <a:off x="4354472" y="1356123"/>
            <a:ext cx="3925930"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3" name="Espace réservé de la date 2"/>
          <p:cNvSpPr>
            <a:spLocks noGrp="1"/>
          </p:cNvSpPr>
          <p:nvPr>
            <p:ph type="dt" sz="half" idx="17"/>
          </p:nvPr>
        </p:nvSpPr>
        <p:spPr bwMode="gray"/>
        <p:txBody>
          <a:bodyPr/>
          <a:lstStyle/>
          <a:p>
            <a:fld id="{2EC4CAD6-62E1-4E31-97F8-81B1B4FB9EB2}"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5" name="Espace réservé du numéro de diapositive 14"/>
          <p:cNvSpPr>
            <a:spLocks noGrp="1"/>
          </p:cNvSpPr>
          <p:nvPr>
            <p:ph type="sldNum" sz="quarter" idx="19"/>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2414779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Normal">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58774" y="1112400"/>
            <a:ext cx="7923600" cy="3134198"/>
          </a:xfrm>
        </p:spPr>
        <p:txBody>
          <a:bodyPr/>
          <a:lstStyle>
            <a:lvl1pPr marL="214313" indent="-214313">
              <a:lnSpc>
                <a:spcPct val="100000"/>
              </a:lnSpc>
              <a:spcBef>
                <a:spcPts val="0"/>
              </a:spcBef>
              <a:spcAft>
                <a:spcPts val="450"/>
              </a:spcAft>
              <a:buClr>
                <a:schemeClr val="accent6"/>
              </a:buClr>
              <a:buSzPct val="130000"/>
              <a:buFont typeface="Wingdings" panose="05000000000000000000" pitchFamily="2" charset="2"/>
              <a:buChar char="¢"/>
              <a:defRPr sz="1800" b="0"/>
            </a:lvl1pPr>
            <a:lvl2pPr marL="403622" indent="-205979">
              <a:lnSpc>
                <a:spcPct val="100000"/>
              </a:lnSpc>
              <a:spcAft>
                <a:spcPts val="450"/>
              </a:spcAft>
              <a:buClr>
                <a:schemeClr val="accent6"/>
              </a:buClr>
              <a:buSzPct val="100000"/>
              <a:buFont typeface="Wingdings" panose="05000000000000000000" pitchFamily="2" charset="2"/>
              <a:buChar char="¢"/>
              <a:defRPr sz="1350" b="0" i="1">
                <a:solidFill>
                  <a:schemeClr val="accent6">
                    <a:lumMod val="50000"/>
                  </a:schemeClr>
                </a:solidFill>
              </a:defRPr>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lnSpc>
                <a:spcPct val="100000"/>
              </a:lnSpc>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2400"/>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20867CD3-E5BF-4944-B5CB-6F4DE37C0769}"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4181463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image" Target="../media/image13.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3.xml"/><Relationship Id="rId7" Type="http://schemas.openxmlformats.org/officeDocument/2006/relationships/theme" Target="../theme/theme11.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10.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12.png"/><Relationship Id="rId5" Type="http://schemas.openxmlformats.org/officeDocument/2006/relationships/theme" Target="../theme/theme13.xml"/><Relationship Id="rId4" Type="http://schemas.openxmlformats.org/officeDocument/2006/relationships/slideLayout" Target="../slideLayouts/slideLayout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1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7.png"/><Relationship Id="rId5" Type="http://schemas.openxmlformats.org/officeDocument/2006/relationships/slideLayout" Target="../slideLayouts/slideLayout12.xml"/><Relationship Id="rId10" Type="http://schemas.openxmlformats.org/officeDocument/2006/relationships/theme" Target="../theme/theme4.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7.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11.png"/><Relationship Id="rId4" Type="http://schemas.openxmlformats.org/officeDocument/2006/relationships/slideLayout" Target="../slideLayouts/slideLayout4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17C2B4-AAD6-7249-8D3E-F3CAEE890A23}"/>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C9004046-097D-A449-BD78-751243053F8A}"/>
              </a:ext>
            </a:extLst>
          </p:cNvPr>
          <p:cNvPicPr>
            <a:picLocks noChangeAspect="1"/>
          </p:cNvPicPr>
          <p:nvPr userDrawn="1"/>
        </p:nvPicPr>
        <p:blipFill rotWithShape="1">
          <a:blip r:embed="rId4"/>
          <a:srcRect t="77604"/>
          <a:stretch/>
        </p:blipFill>
        <p:spPr>
          <a:xfrm>
            <a:off x="0" y="3991554"/>
            <a:ext cx="9144000" cy="1151945"/>
          </a:xfrm>
          <a:prstGeom prst="rect">
            <a:avLst/>
          </a:prstGeom>
        </p:spPr>
      </p:pic>
    </p:spTree>
    <p:extLst>
      <p:ext uri="{BB962C8B-B14F-4D97-AF65-F5344CB8AC3E}">
        <p14:creationId xmlns:p14="http://schemas.microsoft.com/office/powerpoint/2010/main" val="42424970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CB7168-E80E-D542-9DFB-0F947DD6B54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595118" y="4611559"/>
            <a:ext cx="1119298" cy="283041"/>
          </a:xfrm>
          <a:prstGeom prst="rect">
            <a:avLst/>
          </a:prstGeom>
        </p:spPr>
      </p:pic>
    </p:spTree>
    <p:extLst>
      <p:ext uri="{BB962C8B-B14F-4D97-AF65-F5344CB8AC3E}">
        <p14:creationId xmlns:p14="http://schemas.microsoft.com/office/powerpoint/2010/main" val="2185565674"/>
      </p:ext>
    </p:extLst>
  </p:cSld>
  <p:clrMap bg1="lt1" tx1="dk1" bg2="lt2" tx2="dk2" accent1="accent1" accent2="accent2" accent3="accent3" accent4="accent4" accent5="accent5" accent6="accent6" hlink="hlink" folHlink="folHlink"/>
  <p:sldLayoutIdLst>
    <p:sldLayoutId id="2147483840" r:id="rId1"/>
    <p:sldLayoutId id="2147483842" r:id="rId2"/>
    <p:sldLayoutId id="2147483843"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FAE1DD-D3F2-9248-8CB9-1C58C3367FE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409860385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FAE1DD-D3F2-9248-8CB9-1C58C3367FE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39959211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17">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AE1DD-D3F2-9248-8CB9-1C58C3367FE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369618907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A48A0E2-7244-4B06-A206-46EC98D2BE3B}" type="datetimeFigureOut">
              <a:rPr lang="en-GB" smtClean="0"/>
              <a:t>19/05/2022</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9FDCEBC-D27D-49A6-82FB-12B6DEF1E3A8}" type="slidenum">
              <a:rPr lang="en-GB" smtClean="0"/>
              <a:t>‹#›</a:t>
            </a:fld>
            <a:endParaRPr lang="en-GB"/>
          </a:p>
        </p:txBody>
      </p:sp>
    </p:spTree>
    <p:extLst>
      <p:ext uri="{BB962C8B-B14F-4D97-AF65-F5344CB8AC3E}">
        <p14:creationId xmlns:p14="http://schemas.microsoft.com/office/powerpoint/2010/main" val="250189897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D1307-A947-D147-8A1C-FB38F37BA6C9}"/>
              </a:ext>
            </a:extLst>
          </p:cNvPr>
          <p:cNvPicPr>
            <a:picLocks noChangeAspect="1"/>
          </p:cNvPicPr>
          <p:nvPr userDrawn="1"/>
        </p:nvPicPr>
        <p:blipFill rotWithShape="1">
          <a:blip r:embed="rId4"/>
          <a:srcRect t="77604"/>
          <a:stretch/>
        </p:blipFill>
        <p:spPr>
          <a:xfrm>
            <a:off x="0" y="3991554"/>
            <a:ext cx="9144000" cy="1151945"/>
          </a:xfrm>
          <a:prstGeom prst="rect">
            <a:avLst/>
          </a:prstGeom>
        </p:spPr>
      </p:pic>
    </p:spTree>
    <p:extLst>
      <p:ext uri="{BB962C8B-B14F-4D97-AF65-F5344CB8AC3E}">
        <p14:creationId xmlns:p14="http://schemas.microsoft.com/office/powerpoint/2010/main" val="2522690408"/>
      </p:ext>
    </p:extLst>
  </p:cSld>
  <p:clrMap bg1="lt1" tx1="dk1" bg2="lt2" tx2="dk2" accent1="accent1" accent2="accent2" accent3="accent3" accent4="accent4" accent5="accent5" accent6="accent6" hlink="hlink" folHlink="folHlink"/>
  <p:sldLayoutIdLst>
    <p:sldLayoutId id="2147483664"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D3128D-8DEB-BF4F-B9B0-808C3E6F81D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09875" y="4565865"/>
            <a:ext cx="1528342" cy="437588"/>
          </a:xfrm>
          <a:prstGeom prst="rect">
            <a:avLst/>
          </a:prstGeom>
        </p:spPr>
      </p:pic>
      <p:cxnSp>
        <p:nvCxnSpPr>
          <p:cNvPr id="3" name="Straight Connector 2">
            <a:extLst>
              <a:ext uri="{FF2B5EF4-FFF2-40B4-BE49-F238E27FC236}">
                <a16:creationId xmlns:a16="http://schemas.microsoft.com/office/drawing/2014/main" id="{53CB1B5E-2955-7742-8225-3161CEA28234}"/>
              </a:ext>
            </a:extLst>
          </p:cNvPr>
          <p:cNvCxnSpPr>
            <a:cxnSpLocks/>
          </p:cNvCxnSpPr>
          <p:nvPr userDrawn="1"/>
        </p:nvCxnSpPr>
        <p:spPr>
          <a:xfrm>
            <a:off x="441858" y="4449263"/>
            <a:ext cx="8272558" cy="0"/>
          </a:xfrm>
          <a:prstGeom prst="line">
            <a:avLst/>
          </a:prstGeom>
          <a:ln w="12700">
            <a:solidFill>
              <a:srgbClr val="24ABB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E0AD852-5203-E843-94D4-592DBD7173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542267" y="1"/>
            <a:ext cx="1601734" cy="1689830"/>
          </a:xfrm>
          <a:prstGeom prst="rect">
            <a:avLst/>
          </a:prstGeom>
        </p:spPr>
      </p:pic>
    </p:spTree>
    <p:extLst>
      <p:ext uri="{BB962C8B-B14F-4D97-AF65-F5344CB8AC3E}">
        <p14:creationId xmlns:p14="http://schemas.microsoft.com/office/powerpoint/2010/main" val="24866215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58775" y="303610"/>
            <a:ext cx="7921625" cy="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noProof="0" dirty="0"/>
              <a:t>title</a:t>
            </a:r>
          </a:p>
        </p:txBody>
      </p:sp>
      <p:sp>
        <p:nvSpPr>
          <p:cNvPr id="1028" name="Rectangle 3"/>
          <p:cNvSpPr>
            <a:spLocks noGrp="1" noChangeArrowheads="1"/>
          </p:cNvSpPr>
          <p:nvPr>
            <p:ph type="body" idx="1"/>
          </p:nvPr>
        </p:nvSpPr>
        <p:spPr bwMode="gray">
          <a:xfrm>
            <a:off x="363470" y="1370003"/>
            <a:ext cx="7923600" cy="315991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noProof="0" dirty="0"/>
              <a:t>Text level 1</a:t>
            </a:r>
          </a:p>
          <a:p>
            <a:pPr lvl="1"/>
            <a:r>
              <a:rPr lang="en-GB" altLang="fr-FR" noProof="0" dirty="0"/>
              <a:t>Text level 2</a:t>
            </a:r>
          </a:p>
          <a:p>
            <a:pPr lvl="2"/>
            <a:r>
              <a:rPr lang="en-GB" altLang="fr-FR" noProof="0" dirty="0"/>
              <a:t>Text level 3</a:t>
            </a:r>
          </a:p>
          <a:p>
            <a:pPr lvl="3"/>
            <a:r>
              <a:rPr lang="en-GB" altLang="fr-FR" noProof="0" dirty="0"/>
              <a:t>Text level 4</a:t>
            </a:r>
          </a:p>
          <a:p>
            <a:pPr lvl="4"/>
            <a:r>
              <a:rPr lang="en-GB" altLang="fr-FR" noProof="0" dirty="0"/>
              <a:t>Text level 5</a:t>
            </a:r>
          </a:p>
        </p:txBody>
      </p:sp>
      <p:sp>
        <p:nvSpPr>
          <p:cNvPr id="2" name="Rectangle 4"/>
          <p:cNvSpPr>
            <a:spLocks noGrp="1" noChangeArrowheads="1"/>
          </p:cNvSpPr>
          <p:nvPr>
            <p:ph type="dt" sz="half" idx="2"/>
          </p:nvPr>
        </p:nvSpPr>
        <p:spPr bwMode="gray">
          <a:xfrm>
            <a:off x="1" y="5001816"/>
            <a:ext cx="684213"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sz="100">
                <a:solidFill>
                  <a:schemeClr val="bg1">
                    <a:alpha val="0"/>
                  </a:schemeClr>
                </a:solidFill>
              </a:defRPr>
            </a:lvl1pPr>
          </a:lstStyle>
          <a:p>
            <a:fld id="{691962A7-D2C8-44FE-839C-D000918D1675}"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030" name="Rectangle 6"/>
          <p:cNvSpPr>
            <a:spLocks noGrp="1" noChangeArrowheads="1"/>
          </p:cNvSpPr>
          <p:nvPr>
            <p:ph type="sldNum" sz="quarter" idx="4"/>
          </p:nvPr>
        </p:nvSpPr>
        <p:spPr bwMode="gray">
          <a:xfrm>
            <a:off x="1" y="4786314"/>
            <a:ext cx="684213"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4000" bIns="0" numCol="1" anchor="t" anchorCtr="0" compatLnSpc="1">
            <a:prstTxWarp prst="textNoShape">
              <a:avLst/>
            </a:prstTxWarp>
          </a:bodyPr>
          <a:lstStyle>
            <a:lvl1pPr algn="r">
              <a:defRPr sz="750" b="1">
                <a:solidFill>
                  <a:schemeClr val="accent6"/>
                </a:solidFill>
              </a:defRPr>
            </a:lvl1pPr>
          </a:lstStyle>
          <a:p>
            <a:fld id="{F002F169-18FD-44E9-97D3-E92CE43342A9}" type="slidenum">
              <a:rPr lang="en-GB" altLang="fr-FR" smtClean="0">
                <a:solidFill>
                  <a:srgbClr val="AADC14"/>
                </a:solidFill>
              </a:rPr>
              <a:pPr/>
              <a:t>‹#›</a:t>
            </a:fld>
            <a:r>
              <a:rPr lang="en-GB" altLang="fr-FR" dirty="0">
                <a:solidFill>
                  <a:srgbClr val="AADC14"/>
                </a:solidFill>
              </a:rPr>
              <a:t> I</a:t>
            </a:r>
          </a:p>
        </p:txBody>
      </p:sp>
      <p:pic>
        <p:nvPicPr>
          <p:cNvPr id="10" name="Picture 12" descr="Logo_suite_1_40x20_v2"/>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7704138" y="4529922"/>
            <a:ext cx="1439862" cy="61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93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rtl="0" eaLnBrk="0" fontAlgn="base" hangingPunct="0">
        <a:lnSpc>
          <a:spcPct val="90000"/>
        </a:lnSpc>
        <a:spcBef>
          <a:spcPct val="0"/>
        </a:spcBef>
        <a:spcAft>
          <a:spcPct val="0"/>
        </a:spcAft>
        <a:defRPr sz="3600" b="1" strike="noStrike">
          <a:solidFill>
            <a:srgbClr val="AADC14"/>
          </a:solidFill>
          <a:effectLst>
            <a:outerShdw blurRad="38100" dist="38100" dir="2700000" algn="tl">
              <a:srgbClr val="000000">
                <a:alpha val="43137"/>
              </a:srgbClr>
            </a:outerShdw>
          </a:effectLst>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2500" b="1">
          <a:solidFill>
            <a:schemeClr val="tx2"/>
          </a:solidFill>
          <a:latin typeface="Arial" charset="0"/>
          <a:cs typeface="Arial" charset="0"/>
        </a:defRPr>
      </a:lvl2pPr>
      <a:lvl3pPr algn="l" rtl="0" eaLnBrk="0" fontAlgn="base" hangingPunct="0">
        <a:lnSpc>
          <a:spcPct val="90000"/>
        </a:lnSpc>
        <a:spcBef>
          <a:spcPct val="0"/>
        </a:spcBef>
        <a:spcAft>
          <a:spcPct val="0"/>
        </a:spcAft>
        <a:defRPr sz="2500" b="1">
          <a:solidFill>
            <a:schemeClr val="tx2"/>
          </a:solidFill>
          <a:latin typeface="Arial" charset="0"/>
          <a:cs typeface="Arial" charset="0"/>
        </a:defRPr>
      </a:lvl3pPr>
      <a:lvl4pPr algn="l" rtl="0" eaLnBrk="0" fontAlgn="base" hangingPunct="0">
        <a:lnSpc>
          <a:spcPct val="90000"/>
        </a:lnSpc>
        <a:spcBef>
          <a:spcPct val="0"/>
        </a:spcBef>
        <a:spcAft>
          <a:spcPct val="0"/>
        </a:spcAft>
        <a:defRPr sz="2500" b="1">
          <a:solidFill>
            <a:schemeClr val="tx2"/>
          </a:solidFill>
          <a:latin typeface="Arial" charset="0"/>
          <a:cs typeface="Arial" charset="0"/>
        </a:defRPr>
      </a:lvl4pPr>
      <a:lvl5pPr algn="l" rtl="0" eaLnBrk="0" fontAlgn="base" hangingPunct="0">
        <a:lnSpc>
          <a:spcPct val="90000"/>
        </a:lnSpc>
        <a:spcBef>
          <a:spcPct val="0"/>
        </a:spcBef>
        <a:spcAft>
          <a:spcPct val="0"/>
        </a:spcAft>
        <a:defRPr sz="2500" b="1">
          <a:solidFill>
            <a:schemeClr val="tx2"/>
          </a:solidFill>
          <a:latin typeface="Arial" charset="0"/>
          <a:cs typeface="Arial" charset="0"/>
        </a:defRPr>
      </a:lvl5pPr>
      <a:lvl6pPr marL="457200" algn="l" rtl="0" fontAlgn="base">
        <a:spcBef>
          <a:spcPct val="0"/>
        </a:spcBef>
        <a:spcAft>
          <a:spcPct val="0"/>
        </a:spcAft>
        <a:defRPr sz="2500" b="1">
          <a:solidFill>
            <a:schemeClr val="tx2"/>
          </a:solidFill>
          <a:latin typeface="Arial" charset="0"/>
          <a:cs typeface="Arial" charset="0"/>
        </a:defRPr>
      </a:lvl6pPr>
      <a:lvl7pPr marL="914400" algn="l" rtl="0" fontAlgn="base">
        <a:spcBef>
          <a:spcPct val="0"/>
        </a:spcBef>
        <a:spcAft>
          <a:spcPct val="0"/>
        </a:spcAft>
        <a:defRPr sz="2500" b="1">
          <a:solidFill>
            <a:schemeClr val="tx2"/>
          </a:solidFill>
          <a:latin typeface="Arial" charset="0"/>
          <a:cs typeface="Arial" charset="0"/>
        </a:defRPr>
      </a:lvl7pPr>
      <a:lvl8pPr marL="1371600" algn="l" rtl="0" fontAlgn="base">
        <a:spcBef>
          <a:spcPct val="0"/>
        </a:spcBef>
        <a:spcAft>
          <a:spcPct val="0"/>
        </a:spcAft>
        <a:defRPr sz="2500" b="1">
          <a:solidFill>
            <a:schemeClr val="tx2"/>
          </a:solidFill>
          <a:latin typeface="Arial" charset="0"/>
          <a:cs typeface="Arial" charset="0"/>
        </a:defRPr>
      </a:lvl8pPr>
      <a:lvl9pPr marL="1828800" algn="l" rtl="0" fontAlgn="base">
        <a:spcBef>
          <a:spcPct val="0"/>
        </a:spcBef>
        <a:spcAft>
          <a:spcPct val="0"/>
        </a:spcAft>
        <a:defRPr sz="2500" b="1">
          <a:solidFill>
            <a:schemeClr val="tx2"/>
          </a:solidFill>
          <a:latin typeface="Arial" charset="0"/>
          <a:cs typeface="Arial" charset="0"/>
        </a:defRPr>
      </a:lvl9pPr>
    </p:titleStyle>
    <p:bodyStyle>
      <a:lvl1pPr algn="l" defTabSz="1258888" rtl="0" eaLnBrk="0" fontAlgn="base" hangingPunct="0">
        <a:lnSpc>
          <a:spcPct val="120000"/>
        </a:lnSpc>
        <a:spcBef>
          <a:spcPct val="50000"/>
        </a:spcBef>
        <a:spcAft>
          <a:spcPct val="0"/>
        </a:spcAft>
        <a:defRPr sz="2400" b="1" baseline="0">
          <a:solidFill>
            <a:schemeClr val="accent5"/>
          </a:solidFill>
          <a:latin typeface="Calibri" panose="020F0502020204030204" pitchFamily="34" charset="0"/>
          <a:ea typeface="+mn-ea"/>
          <a:cs typeface="+mn-cs"/>
        </a:defRPr>
      </a:lvl1pPr>
      <a:lvl2pPr marL="285750" indent="-285750" algn="l" defTabSz="1258888" rtl="0" eaLnBrk="0" fontAlgn="base" hangingPunct="0">
        <a:lnSpc>
          <a:spcPct val="110000"/>
        </a:lnSpc>
        <a:spcBef>
          <a:spcPct val="0"/>
        </a:spcBef>
        <a:spcAft>
          <a:spcPct val="0"/>
        </a:spcAft>
        <a:buClr>
          <a:schemeClr val="accent6">
            <a:lumMod val="50000"/>
          </a:schemeClr>
        </a:buClr>
        <a:buSzPct val="150000"/>
        <a:buFont typeface="Courier New" panose="02070309020205020404" pitchFamily="49" charset="0"/>
        <a:buChar char="o"/>
        <a:defRPr sz="1800" baseline="0">
          <a:solidFill>
            <a:schemeClr val="accent5"/>
          </a:solidFill>
          <a:latin typeface="Calibri" panose="020F0502020204030204" pitchFamily="34" charset="0"/>
          <a:cs typeface="+mn-cs"/>
        </a:defRPr>
      </a:lvl2pPr>
      <a:lvl3pPr marL="265113" indent="-265113" algn="l" defTabSz="1258888" rtl="0" eaLnBrk="0" fontAlgn="base" hangingPunct="0">
        <a:spcBef>
          <a:spcPct val="30000"/>
        </a:spcBef>
        <a:spcAft>
          <a:spcPct val="30000"/>
        </a:spcAft>
        <a:buClr>
          <a:schemeClr val="accent6"/>
        </a:buClr>
        <a:buSzPct val="150000"/>
        <a:buFont typeface="Wingdings" pitchFamily="2" charset="2"/>
        <a:buChar char=""/>
        <a:defRPr sz="1600" baseline="0">
          <a:solidFill>
            <a:schemeClr val="accent5"/>
          </a:solidFill>
          <a:latin typeface="Calibri" panose="020F0502020204030204" pitchFamily="34" charset="0"/>
          <a:cs typeface="+mn-cs"/>
        </a:defRPr>
      </a:lvl3pPr>
      <a:lvl4pPr marL="360000" indent="-288000" algn="l" defTabSz="1258888" rtl="0" eaLnBrk="0" fontAlgn="base" hangingPunct="0">
        <a:spcBef>
          <a:spcPct val="30000"/>
        </a:spcBef>
        <a:spcAft>
          <a:spcPct val="30000"/>
        </a:spcAft>
        <a:buClr>
          <a:schemeClr val="accent6"/>
        </a:buClr>
        <a:buSzPct val="150000"/>
        <a:buFont typeface="Wingdings" pitchFamily="2" charset="2"/>
        <a:buChar char=""/>
        <a:defRPr sz="1100" baseline="0">
          <a:solidFill>
            <a:schemeClr val="accent5"/>
          </a:solidFill>
          <a:latin typeface="Calibri" panose="020F0502020204030204" pitchFamily="34" charset="0"/>
          <a:cs typeface="+mn-cs"/>
        </a:defRPr>
      </a:lvl4pPr>
      <a:lvl5pPr marL="396000" indent="-215900" algn="l" defTabSz="1258888" rtl="0" eaLnBrk="0" fontAlgn="base" hangingPunct="0">
        <a:lnSpc>
          <a:spcPct val="120000"/>
        </a:lnSpc>
        <a:spcBef>
          <a:spcPct val="0"/>
        </a:spcBef>
        <a:spcAft>
          <a:spcPct val="0"/>
        </a:spcAft>
        <a:buClr>
          <a:schemeClr val="accent6"/>
        </a:buClr>
        <a:buFont typeface="Wingdings" pitchFamily="2" charset="2"/>
        <a:buChar char="l"/>
        <a:defRPr sz="1100" baseline="0">
          <a:solidFill>
            <a:schemeClr val="accent5"/>
          </a:solidFill>
          <a:latin typeface="Calibri" panose="020F0502020204030204" pitchFamily="34" charset="0"/>
          <a:cs typeface="+mn-cs"/>
        </a:defRPr>
      </a:lvl5pPr>
      <a:lvl6pPr marL="36925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6pPr>
      <a:lvl7pPr marL="41497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7pPr>
      <a:lvl8pPr marL="46069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8pPr>
      <a:lvl9pPr marL="50641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FAE1DD-D3F2-9248-8CB9-1C58C3367FE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30675613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AE1DD-D3F2-9248-8CB9-1C58C3367FE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19772556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58775" y="303610"/>
            <a:ext cx="7921625" cy="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noProof="0" dirty="0"/>
              <a:t>title</a:t>
            </a:r>
          </a:p>
        </p:txBody>
      </p:sp>
      <p:sp>
        <p:nvSpPr>
          <p:cNvPr id="1028" name="Rectangle 3"/>
          <p:cNvSpPr>
            <a:spLocks noGrp="1" noChangeArrowheads="1"/>
          </p:cNvSpPr>
          <p:nvPr>
            <p:ph type="body" idx="1"/>
          </p:nvPr>
        </p:nvSpPr>
        <p:spPr bwMode="gray">
          <a:xfrm>
            <a:off x="363470" y="1370003"/>
            <a:ext cx="7923600" cy="315991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noProof="0" dirty="0"/>
              <a:t>Text level 1</a:t>
            </a:r>
          </a:p>
          <a:p>
            <a:pPr lvl="1"/>
            <a:r>
              <a:rPr lang="en-GB" altLang="fr-FR" noProof="0" dirty="0"/>
              <a:t>Text level 2</a:t>
            </a:r>
          </a:p>
          <a:p>
            <a:pPr lvl="2"/>
            <a:r>
              <a:rPr lang="en-GB" altLang="fr-FR" noProof="0" dirty="0"/>
              <a:t>Text level 3</a:t>
            </a:r>
          </a:p>
          <a:p>
            <a:pPr lvl="3"/>
            <a:r>
              <a:rPr lang="en-GB" altLang="fr-FR" noProof="0" dirty="0"/>
              <a:t>Text level 4</a:t>
            </a:r>
          </a:p>
          <a:p>
            <a:pPr lvl="4"/>
            <a:r>
              <a:rPr lang="en-GB" altLang="fr-FR" noProof="0" dirty="0"/>
              <a:t>Text level 5</a:t>
            </a:r>
          </a:p>
        </p:txBody>
      </p:sp>
      <p:sp>
        <p:nvSpPr>
          <p:cNvPr id="2" name="Rectangle 4"/>
          <p:cNvSpPr>
            <a:spLocks noGrp="1" noChangeArrowheads="1"/>
          </p:cNvSpPr>
          <p:nvPr>
            <p:ph type="dt" sz="half" idx="2"/>
          </p:nvPr>
        </p:nvSpPr>
        <p:spPr bwMode="gray">
          <a:xfrm>
            <a:off x="1" y="5001816"/>
            <a:ext cx="684213"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sz="100">
                <a:solidFill>
                  <a:schemeClr val="bg1">
                    <a:alpha val="0"/>
                  </a:schemeClr>
                </a:solidFill>
              </a:defRPr>
            </a:lvl1pPr>
          </a:lstStyle>
          <a:p>
            <a:endParaRPr lang="en-GB" altLang="fr-FR" dirty="0">
              <a:solidFill>
                <a:srgbClr val="FFFFFF">
                  <a:alpha val="0"/>
                </a:srgbClr>
              </a:solidFill>
            </a:endParaRPr>
          </a:p>
        </p:txBody>
      </p:sp>
      <p:sp>
        <p:nvSpPr>
          <p:cNvPr id="1030" name="Rectangle 6"/>
          <p:cNvSpPr>
            <a:spLocks noGrp="1" noChangeArrowheads="1"/>
          </p:cNvSpPr>
          <p:nvPr>
            <p:ph type="sldNum" sz="quarter" idx="4"/>
          </p:nvPr>
        </p:nvSpPr>
        <p:spPr bwMode="gray">
          <a:xfrm>
            <a:off x="1" y="4786314"/>
            <a:ext cx="684213"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4000" bIns="0" numCol="1" anchor="t" anchorCtr="0" compatLnSpc="1">
            <a:prstTxWarp prst="textNoShape">
              <a:avLst/>
            </a:prstTxWarp>
          </a:bodyPr>
          <a:lstStyle>
            <a:lvl1pPr algn="r">
              <a:defRPr sz="750" b="1">
                <a:solidFill>
                  <a:schemeClr val="accent6"/>
                </a:solidFill>
              </a:defRPr>
            </a:lvl1pPr>
          </a:lstStyle>
          <a:p>
            <a:fld id="{F002F169-18FD-44E9-97D3-E92CE43342A9}" type="slidenum">
              <a:rPr lang="en-GB" altLang="fr-FR" smtClean="0">
                <a:solidFill>
                  <a:srgbClr val="AADC14"/>
                </a:solidFill>
              </a:rPr>
              <a:pPr/>
              <a:t>‹#›</a:t>
            </a:fld>
            <a:r>
              <a:rPr lang="en-GB" altLang="fr-FR" dirty="0">
                <a:solidFill>
                  <a:srgbClr val="AADC14"/>
                </a:solidFill>
              </a:rPr>
              <a:t> I</a:t>
            </a:r>
          </a:p>
        </p:txBody>
      </p:sp>
      <p:pic>
        <p:nvPicPr>
          <p:cNvPr id="10" name="Picture 12" descr="Logo_suite_1_40x20_v2"/>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704138" y="4529922"/>
            <a:ext cx="1439862" cy="61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8984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rtl="0" eaLnBrk="0" fontAlgn="base" hangingPunct="0">
        <a:lnSpc>
          <a:spcPct val="90000"/>
        </a:lnSpc>
        <a:spcBef>
          <a:spcPct val="0"/>
        </a:spcBef>
        <a:spcAft>
          <a:spcPct val="0"/>
        </a:spcAft>
        <a:defRPr sz="3600" b="1" strike="noStrike">
          <a:solidFill>
            <a:srgbClr val="AADC14"/>
          </a:solidFill>
          <a:effectLst>
            <a:outerShdw blurRad="38100" dist="38100" dir="2700000" algn="tl">
              <a:srgbClr val="000000">
                <a:alpha val="43137"/>
              </a:srgbClr>
            </a:outerShdw>
          </a:effectLst>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2500" b="1">
          <a:solidFill>
            <a:schemeClr val="tx2"/>
          </a:solidFill>
          <a:latin typeface="Arial" charset="0"/>
          <a:cs typeface="Arial" charset="0"/>
        </a:defRPr>
      </a:lvl2pPr>
      <a:lvl3pPr algn="l" rtl="0" eaLnBrk="0" fontAlgn="base" hangingPunct="0">
        <a:lnSpc>
          <a:spcPct val="90000"/>
        </a:lnSpc>
        <a:spcBef>
          <a:spcPct val="0"/>
        </a:spcBef>
        <a:spcAft>
          <a:spcPct val="0"/>
        </a:spcAft>
        <a:defRPr sz="2500" b="1">
          <a:solidFill>
            <a:schemeClr val="tx2"/>
          </a:solidFill>
          <a:latin typeface="Arial" charset="0"/>
          <a:cs typeface="Arial" charset="0"/>
        </a:defRPr>
      </a:lvl3pPr>
      <a:lvl4pPr algn="l" rtl="0" eaLnBrk="0" fontAlgn="base" hangingPunct="0">
        <a:lnSpc>
          <a:spcPct val="90000"/>
        </a:lnSpc>
        <a:spcBef>
          <a:spcPct val="0"/>
        </a:spcBef>
        <a:spcAft>
          <a:spcPct val="0"/>
        </a:spcAft>
        <a:defRPr sz="2500" b="1">
          <a:solidFill>
            <a:schemeClr val="tx2"/>
          </a:solidFill>
          <a:latin typeface="Arial" charset="0"/>
          <a:cs typeface="Arial" charset="0"/>
        </a:defRPr>
      </a:lvl4pPr>
      <a:lvl5pPr algn="l" rtl="0" eaLnBrk="0" fontAlgn="base" hangingPunct="0">
        <a:lnSpc>
          <a:spcPct val="90000"/>
        </a:lnSpc>
        <a:spcBef>
          <a:spcPct val="0"/>
        </a:spcBef>
        <a:spcAft>
          <a:spcPct val="0"/>
        </a:spcAft>
        <a:defRPr sz="2500" b="1">
          <a:solidFill>
            <a:schemeClr val="tx2"/>
          </a:solidFill>
          <a:latin typeface="Arial" charset="0"/>
          <a:cs typeface="Arial" charset="0"/>
        </a:defRPr>
      </a:lvl5pPr>
      <a:lvl6pPr marL="457200" algn="l" rtl="0" fontAlgn="base">
        <a:spcBef>
          <a:spcPct val="0"/>
        </a:spcBef>
        <a:spcAft>
          <a:spcPct val="0"/>
        </a:spcAft>
        <a:defRPr sz="2500" b="1">
          <a:solidFill>
            <a:schemeClr val="tx2"/>
          </a:solidFill>
          <a:latin typeface="Arial" charset="0"/>
          <a:cs typeface="Arial" charset="0"/>
        </a:defRPr>
      </a:lvl6pPr>
      <a:lvl7pPr marL="914400" algn="l" rtl="0" fontAlgn="base">
        <a:spcBef>
          <a:spcPct val="0"/>
        </a:spcBef>
        <a:spcAft>
          <a:spcPct val="0"/>
        </a:spcAft>
        <a:defRPr sz="2500" b="1">
          <a:solidFill>
            <a:schemeClr val="tx2"/>
          </a:solidFill>
          <a:latin typeface="Arial" charset="0"/>
          <a:cs typeface="Arial" charset="0"/>
        </a:defRPr>
      </a:lvl7pPr>
      <a:lvl8pPr marL="1371600" algn="l" rtl="0" fontAlgn="base">
        <a:spcBef>
          <a:spcPct val="0"/>
        </a:spcBef>
        <a:spcAft>
          <a:spcPct val="0"/>
        </a:spcAft>
        <a:defRPr sz="2500" b="1">
          <a:solidFill>
            <a:schemeClr val="tx2"/>
          </a:solidFill>
          <a:latin typeface="Arial" charset="0"/>
          <a:cs typeface="Arial" charset="0"/>
        </a:defRPr>
      </a:lvl8pPr>
      <a:lvl9pPr marL="1828800" algn="l" rtl="0" fontAlgn="base">
        <a:spcBef>
          <a:spcPct val="0"/>
        </a:spcBef>
        <a:spcAft>
          <a:spcPct val="0"/>
        </a:spcAft>
        <a:defRPr sz="2500" b="1">
          <a:solidFill>
            <a:schemeClr val="tx2"/>
          </a:solidFill>
          <a:latin typeface="Arial" charset="0"/>
          <a:cs typeface="Arial" charset="0"/>
        </a:defRPr>
      </a:lvl9pPr>
    </p:titleStyle>
    <p:bodyStyle>
      <a:lvl1pPr algn="l" defTabSz="1258888" rtl="0" eaLnBrk="0" fontAlgn="base" hangingPunct="0">
        <a:lnSpc>
          <a:spcPct val="120000"/>
        </a:lnSpc>
        <a:spcBef>
          <a:spcPct val="50000"/>
        </a:spcBef>
        <a:spcAft>
          <a:spcPct val="0"/>
        </a:spcAft>
        <a:defRPr sz="2400" b="1" baseline="0">
          <a:solidFill>
            <a:schemeClr val="accent5"/>
          </a:solidFill>
          <a:latin typeface="Calibri" panose="020F0502020204030204" pitchFamily="34" charset="0"/>
          <a:ea typeface="+mn-ea"/>
          <a:cs typeface="+mn-cs"/>
        </a:defRPr>
      </a:lvl1pPr>
      <a:lvl2pPr marL="285750" indent="-285750" algn="l" defTabSz="1258888" rtl="0" eaLnBrk="0" fontAlgn="base" hangingPunct="0">
        <a:lnSpc>
          <a:spcPct val="110000"/>
        </a:lnSpc>
        <a:spcBef>
          <a:spcPct val="0"/>
        </a:spcBef>
        <a:spcAft>
          <a:spcPct val="0"/>
        </a:spcAft>
        <a:buClr>
          <a:schemeClr val="accent6">
            <a:lumMod val="50000"/>
          </a:schemeClr>
        </a:buClr>
        <a:buSzPct val="150000"/>
        <a:buFont typeface="Courier New" panose="02070309020205020404" pitchFamily="49" charset="0"/>
        <a:buChar char="o"/>
        <a:defRPr sz="1800" baseline="0">
          <a:solidFill>
            <a:schemeClr val="accent5"/>
          </a:solidFill>
          <a:latin typeface="Calibri" panose="020F0502020204030204" pitchFamily="34" charset="0"/>
          <a:cs typeface="+mn-cs"/>
        </a:defRPr>
      </a:lvl2pPr>
      <a:lvl3pPr marL="265113" indent="-265113" algn="l" defTabSz="1258888" rtl="0" eaLnBrk="0" fontAlgn="base" hangingPunct="0">
        <a:spcBef>
          <a:spcPct val="30000"/>
        </a:spcBef>
        <a:spcAft>
          <a:spcPct val="30000"/>
        </a:spcAft>
        <a:buClr>
          <a:schemeClr val="accent6"/>
        </a:buClr>
        <a:buSzPct val="150000"/>
        <a:buFont typeface="Wingdings" pitchFamily="2" charset="2"/>
        <a:buChar char=""/>
        <a:defRPr sz="1600" baseline="0">
          <a:solidFill>
            <a:schemeClr val="accent5"/>
          </a:solidFill>
          <a:latin typeface="Calibri" panose="020F0502020204030204" pitchFamily="34" charset="0"/>
          <a:cs typeface="+mn-cs"/>
        </a:defRPr>
      </a:lvl3pPr>
      <a:lvl4pPr marL="360000" indent="-288000" algn="l" defTabSz="1258888" rtl="0" eaLnBrk="0" fontAlgn="base" hangingPunct="0">
        <a:spcBef>
          <a:spcPct val="30000"/>
        </a:spcBef>
        <a:spcAft>
          <a:spcPct val="30000"/>
        </a:spcAft>
        <a:buClr>
          <a:schemeClr val="accent6"/>
        </a:buClr>
        <a:buSzPct val="150000"/>
        <a:buFont typeface="Wingdings" pitchFamily="2" charset="2"/>
        <a:buChar char=""/>
        <a:defRPr sz="1100" baseline="0">
          <a:solidFill>
            <a:schemeClr val="accent5"/>
          </a:solidFill>
          <a:latin typeface="Calibri" panose="020F0502020204030204" pitchFamily="34" charset="0"/>
          <a:cs typeface="+mn-cs"/>
        </a:defRPr>
      </a:lvl4pPr>
      <a:lvl5pPr marL="396000" indent="-215900" algn="l" defTabSz="1258888" rtl="0" eaLnBrk="0" fontAlgn="base" hangingPunct="0">
        <a:lnSpc>
          <a:spcPct val="120000"/>
        </a:lnSpc>
        <a:spcBef>
          <a:spcPct val="0"/>
        </a:spcBef>
        <a:spcAft>
          <a:spcPct val="0"/>
        </a:spcAft>
        <a:buClr>
          <a:schemeClr val="accent6"/>
        </a:buClr>
        <a:buFont typeface="Wingdings" pitchFamily="2" charset="2"/>
        <a:buChar char="l"/>
        <a:defRPr sz="1100" baseline="0">
          <a:solidFill>
            <a:schemeClr val="accent5"/>
          </a:solidFill>
          <a:latin typeface="Calibri" panose="020F0502020204030204" pitchFamily="34" charset="0"/>
          <a:cs typeface="+mn-cs"/>
        </a:defRPr>
      </a:lvl5pPr>
      <a:lvl6pPr marL="36925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6pPr>
      <a:lvl7pPr marL="41497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7pPr>
      <a:lvl8pPr marL="46069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8pPr>
      <a:lvl9pPr marL="50641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58776" y="303610"/>
            <a:ext cx="7921625" cy="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noProof="0" dirty="0"/>
              <a:t>title</a:t>
            </a:r>
          </a:p>
        </p:txBody>
      </p:sp>
      <p:sp>
        <p:nvSpPr>
          <p:cNvPr id="1028" name="Rectangle 3"/>
          <p:cNvSpPr>
            <a:spLocks noGrp="1" noChangeArrowheads="1"/>
          </p:cNvSpPr>
          <p:nvPr>
            <p:ph type="body" idx="1"/>
          </p:nvPr>
        </p:nvSpPr>
        <p:spPr bwMode="gray">
          <a:xfrm>
            <a:off x="363470" y="1370004"/>
            <a:ext cx="7923600" cy="315991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noProof="0" dirty="0"/>
              <a:t>Text level 1</a:t>
            </a:r>
          </a:p>
          <a:p>
            <a:pPr lvl="1"/>
            <a:r>
              <a:rPr lang="en-GB" altLang="fr-FR" noProof="0" dirty="0"/>
              <a:t>Text level 2</a:t>
            </a:r>
          </a:p>
          <a:p>
            <a:pPr lvl="2"/>
            <a:r>
              <a:rPr lang="en-GB" altLang="fr-FR" noProof="0" dirty="0"/>
              <a:t>Text level 3</a:t>
            </a:r>
          </a:p>
          <a:p>
            <a:pPr lvl="3"/>
            <a:r>
              <a:rPr lang="en-GB" altLang="fr-FR" noProof="0" dirty="0"/>
              <a:t>Text level 4</a:t>
            </a:r>
          </a:p>
          <a:p>
            <a:pPr lvl="4"/>
            <a:r>
              <a:rPr lang="en-GB" altLang="fr-FR" noProof="0" dirty="0"/>
              <a:t>Text level 5</a:t>
            </a:r>
          </a:p>
        </p:txBody>
      </p:sp>
      <p:sp>
        <p:nvSpPr>
          <p:cNvPr id="2" name="Rectangle 4"/>
          <p:cNvSpPr>
            <a:spLocks noGrp="1" noChangeArrowheads="1"/>
          </p:cNvSpPr>
          <p:nvPr>
            <p:ph type="dt" sz="half" idx="2"/>
          </p:nvPr>
        </p:nvSpPr>
        <p:spPr bwMode="gray">
          <a:xfrm>
            <a:off x="2" y="5001816"/>
            <a:ext cx="684213"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sz="100">
                <a:solidFill>
                  <a:schemeClr val="bg1">
                    <a:alpha val="0"/>
                  </a:schemeClr>
                </a:solidFill>
              </a:defRPr>
            </a:lvl1pPr>
          </a:lstStyle>
          <a:p>
            <a:fld id="{8A6FB8CD-9E8E-4C8F-8216-703777E2583B}"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030" name="Rectangle 6"/>
          <p:cNvSpPr>
            <a:spLocks noGrp="1" noChangeArrowheads="1"/>
          </p:cNvSpPr>
          <p:nvPr>
            <p:ph type="sldNum" sz="quarter" idx="4"/>
          </p:nvPr>
        </p:nvSpPr>
        <p:spPr bwMode="gray">
          <a:xfrm>
            <a:off x="2" y="4786315"/>
            <a:ext cx="684213"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4000" bIns="0" numCol="1" anchor="t" anchorCtr="0" compatLnSpc="1">
            <a:prstTxWarp prst="textNoShape">
              <a:avLst/>
            </a:prstTxWarp>
          </a:bodyPr>
          <a:lstStyle>
            <a:lvl1pPr algn="r">
              <a:defRPr sz="750" b="1">
                <a:solidFill>
                  <a:schemeClr val="accent6"/>
                </a:solidFill>
              </a:defRPr>
            </a:lvl1pPr>
          </a:lstStyle>
          <a:p>
            <a:fld id="{F002F169-18FD-44E9-97D3-E92CE43342A9}" type="slidenum">
              <a:rPr lang="en-GB" altLang="fr-FR" smtClean="0">
                <a:solidFill>
                  <a:srgbClr val="AADC14"/>
                </a:solidFill>
              </a:rPr>
              <a:pPr/>
              <a:t>‹#›</a:t>
            </a:fld>
            <a:r>
              <a:rPr lang="en-GB" altLang="fr-FR" dirty="0">
                <a:solidFill>
                  <a:srgbClr val="AADC14"/>
                </a:solidFill>
              </a:rPr>
              <a:t> I</a:t>
            </a:r>
          </a:p>
        </p:txBody>
      </p:sp>
      <p:pic>
        <p:nvPicPr>
          <p:cNvPr id="10" name="Picture 12" descr="Logo_suite_1_40x20_v2"/>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704138" y="4601769"/>
            <a:ext cx="1439862" cy="54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7283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rtl="0" eaLnBrk="0" fontAlgn="base" hangingPunct="0">
        <a:lnSpc>
          <a:spcPct val="90000"/>
        </a:lnSpc>
        <a:spcBef>
          <a:spcPct val="0"/>
        </a:spcBef>
        <a:spcAft>
          <a:spcPct val="0"/>
        </a:spcAft>
        <a:defRPr sz="3200" b="1">
          <a:solidFill>
            <a:srgbClr val="AADC14"/>
          </a:solidFill>
          <a:latin typeface="+mj-lt"/>
          <a:ea typeface="+mj-ea"/>
          <a:cs typeface="+mj-cs"/>
        </a:defRPr>
      </a:lvl1pPr>
      <a:lvl2pPr algn="l" rtl="0" eaLnBrk="0" fontAlgn="base" hangingPunct="0">
        <a:lnSpc>
          <a:spcPct val="90000"/>
        </a:lnSpc>
        <a:spcBef>
          <a:spcPct val="0"/>
        </a:spcBef>
        <a:spcAft>
          <a:spcPct val="0"/>
        </a:spcAft>
        <a:defRPr sz="2500" b="1">
          <a:solidFill>
            <a:schemeClr val="tx2"/>
          </a:solidFill>
          <a:latin typeface="Arial" charset="0"/>
          <a:cs typeface="Arial" charset="0"/>
        </a:defRPr>
      </a:lvl2pPr>
      <a:lvl3pPr algn="l" rtl="0" eaLnBrk="0" fontAlgn="base" hangingPunct="0">
        <a:lnSpc>
          <a:spcPct val="90000"/>
        </a:lnSpc>
        <a:spcBef>
          <a:spcPct val="0"/>
        </a:spcBef>
        <a:spcAft>
          <a:spcPct val="0"/>
        </a:spcAft>
        <a:defRPr sz="2500" b="1">
          <a:solidFill>
            <a:schemeClr val="tx2"/>
          </a:solidFill>
          <a:latin typeface="Arial" charset="0"/>
          <a:cs typeface="Arial" charset="0"/>
        </a:defRPr>
      </a:lvl3pPr>
      <a:lvl4pPr algn="l" rtl="0" eaLnBrk="0" fontAlgn="base" hangingPunct="0">
        <a:lnSpc>
          <a:spcPct val="90000"/>
        </a:lnSpc>
        <a:spcBef>
          <a:spcPct val="0"/>
        </a:spcBef>
        <a:spcAft>
          <a:spcPct val="0"/>
        </a:spcAft>
        <a:defRPr sz="2500" b="1">
          <a:solidFill>
            <a:schemeClr val="tx2"/>
          </a:solidFill>
          <a:latin typeface="Arial" charset="0"/>
          <a:cs typeface="Arial" charset="0"/>
        </a:defRPr>
      </a:lvl4pPr>
      <a:lvl5pPr algn="l" rtl="0" eaLnBrk="0" fontAlgn="base" hangingPunct="0">
        <a:lnSpc>
          <a:spcPct val="90000"/>
        </a:lnSpc>
        <a:spcBef>
          <a:spcPct val="0"/>
        </a:spcBef>
        <a:spcAft>
          <a:spcPct val="0"/>
        </a:spcAft>
        <a:defRPr sz="2500" b="1">
          <a:solidFill>
            <a:schemeClr val="tx2"/>
          </a:solidFill>
          <a:latin typeface="Arial" charset="0"/>
          <a:cs typeface="Arial" charset="0"/>
        </a:defRPr>
      </a:lvl5pPr>
      <a:lvl6pPr marL="457200" algn="l" rtl="0" fontAlgn="base">
        <a:spcBef>
          <a:spcPct val="0"/>
        </a:spcBef>
        <a:spcAft>
          <a:spcPct val="0"/>
        </a:spcAft>
        <a:defRPr sz="2500" b="1">
          <a:solidFill>
            <a:schemeClr val="tx2"/>
          </a:solidFill>
          <a:latin typeface="Arial" charset="0"/>
          <a:cs typeface="Arial" charset="0"/>
        </a:defRPr>
      </a:lvl6pPr>
      <a:lvl7pPr marL="914400" algn="l" rtl="0" fontAlgn="base">
        <a:spcBef>
          <a:spcPct val="0"/>
        </a:spcBef>
        <a:spcAft>
          <a:spcPct val="0"/>
        </a:spcAft>
        <a:defRPr sz="2500" b="1">
          <a:solidFill>
            <a:schemeClr val="tx2"/>
          </a:solidFill>
          <a:latin typeface="Arial" charset="0"/>
          <a:cs typeface="Arial" charset="0"/>
        </a:defRPr>
      </a:lvl7pPr>
      <a:lvl8pPr marL="1371600" algn="l" rtl="0" fontAlgn="base">
        <a:spcBef>
          <a:spcPct val="0"/>
        </a:spcBef>
        <a:spcAft>
          <a:spcPct val="0"/>
        </a:spcAft>
        <a:defRPr sz="2500" b="1">
          <a:solidFill>
            <a:schemeClr val="tx2"/>
          </a:solidFill>
          <a:latin typeface="Arial" charset="0"/>
          <a:cs typeface="Arial" charset="0"/>
        </a:defRPr>
      </a:lvl8pPr>
      <a:lvl9pPr marL="1828800" algn="l" rtl="0" fontAlgn="base">
        <a:spcBef>
          <a:spcPct val="0"/>
        </a:spcBef>
        <a:spcAft>
          <a:spcPct val="0"/>
        </a:spcAft>
        <a:defRPr sz="2500" b="1">
          <a:solidFill>
            <a:schemeClr val="tx2"/>
          </a:solidFill>
          <a:latin typeface="Arial" charset="0"/>
          <a:cs typeface="Arial" charset="0"/>
        </a:defRPr>
      </a:lvl9pPr>
    </p:titleStyle>
    <p:bodyStyle>
      <a:lvl1pPr algn="l" defTabSz="1258888" rtl="0" eaLnBrk="0" fontAlgn="base" hangingPunct="0">
        <a:lnSpc>
          <a:spcPct val="120000"/>
        </a:lnSpc>
        <a:spcBef>
          <a:spcPct val="50000"/>
        </a:spcBef>
        <a:spcAft>
          <a:spcPct val="0"/>
        </a:spcAft>
        <a:defRPr b="1" baseline="0">
          <a:solidFill>
            <a:schemeClr val="accent5"/>
          </a:solidFill>
          <a:latin typeface="+mn-lt"/>
          <a:ea typeface="+mn-ea"/>
          <a:cs typeface="+mn-cs"/>
        </a:defRPr>
      </a:lvl1pPr>
      <a:lvl2pPr algn="l" defTabSz="1258888" rtl="0" eaLnBrk="0" fontAlgn="base" hangingPunct="0">
        <a:lnSpc>
          <a:spcPct val="110000"/>
        </a:lnSpc>
        <a:spcBef>
          <a:spcPct val="0"/>
        </a:spcBef>
        <a:spcAft>
          <a:spcPct val="0"/>
        </a:spcAft>
        <a:defRPr sz="1500" baseline="0">
          <a:solidFill>
            <a:schemeClr val="accent5"/>
          </a:solidFill>
          <a:latin typeface="+mn-lt"/>
          <a:cs typeface="+mn-cs"/>
        </a:defRPr>
      </a:lvl2pPr>
      <a:lvl3pPr marL="265113" indent="-265113" algn="l" defTabSz="1258888" rtl="0" eaLnBrk="0" fontAlgn="base" hangingPunct="0">
        <a:spcBef>
          <a:spcPct val="30000"/>
        </a:spcBef>
        <a:spcAft>
          <a:spcPct val="30000"/>
        </a:spcAft>
        <a:buClr>
          <a:schemeClr val="accent6"/>
        </a:buClr>
        <a:buSzPct val="150000"/>
        <a:buFont typeface="Wingdings" pitchFamily="2" charset="2"/>
        <a:buChar char=""/>
        <a:defRPr sz="1200" baseline="0">
          <a:solidFill>
            <a:schemeClr val="accent5"/>
          </a:solidFill>
          <a:latin typeface="+mn-lt"/>
          <a:cs typeface="+mn-cs"/>
        </a:defRPr>
      </a:lvl3pPr>
      <a:lvl4pPr marL="360000" indent="-288000" algn="l" defTabSz="1258888" rtl="0" eaLnBrk="0" fontAlgn="base" hangingPunct="0">
        <a:spcBef>
          <a:spcPct val="30000"/>
        </a:spcBef>
        <a:spcAft>
          <a:spcPct val="30000"/>
        </a:spcAft>
        <a:buClr>
          <a:schemeClr val="accent6"/>
        </a:buClr>
        <a:buSzPct val="150000"/>
        <a:buFont typeface="Wingdings" pitchFamily="2" charset="2"/>
        <a:buChar char=""/>
        <a:defRPr sz="1000" baseline="0">
          <a:solidFill>
            <a:schemeClr val="accent5"/>
          </a:solidFill>
          <a:latin typeface="+mn-lt"/>
          <a:cs typeface="+mn-cs"/>
        </a:defRPr>
      </a:lvl4pPr>
      <a:lvl5pPr marL="396000" indent="-215900" algn="l" defTabSz="1258888" rtl="0" eaLnBrk="0" fontAlgn="base" hangingPunct="0">
        <a:lnSpc>
          <a:spcPct val="120000"/>
        </a:lnSpc>
        <a:spcBef>
          <a:spcPct val="0"/>
        </a:spcBef>
        <a:spcAft>
          <a:spcPct val="0"/>
        </a:spcAft>
        <a:buClr>
          <a:schemeClr val="accent6"/>
        </a:buClr>
        <a:buFont typeface="Wingdings" pitchFamily="2" charset="2"/>
        <a:buChar char="l"/>
        <a:defRPr sz="1000" baseline="0">
          <a:solidFill>
            <a:schemeClr val="accent5"/>
          </a:solidFill>
          <a:latin typeface="+mn-lt"/>
          <a:cs typeface="+mn-cs"/>
        </a:defRPr>
      </a:lvl5pPr>
      <a:lvl6pPr marL="36925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6pPr>
      <a:lvl7pPr marL="41497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7pPr>
      <a:lvl8pPr marL="46069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8pPr>
      <a:lvl9pPr marL="50641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19191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8"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7.xml"/><Relationship Id="rId5" Type="http://schemas.openxmlformats.org/officeDocument/2006/relationships/image" Target="../media/image24.jpe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67.xml"/><Relationship Id="rId5" Type="http://schemas.openxmlformats.org/officeDocument/2006/relationships/image" Target="../media/image27.jpe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6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7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7.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72.xml"/><Relationship Id="rId6" Type="http://schemas.openxmlformats.org/officeDocument/2006/relationships/image" Target="../media/image51.JP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png"/><Relationship Id="rId4" Type="http://schemas.openxmlformats.org/officeDocument/2006/relationships/image" Target="../media/image49.JP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2.xml"/><Relationship Id="rId1" Type="http://schemas.openxmlformats.org/officeDocument/2006/relationships/slideLayout" Target="../slideLayouts/slideLayout67.xml"/><Relationship Id="rId5" Type="http://schemas.openxmlformats.org/officeDocument/2006/relationships/image" Target="../media/image59.jpe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6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AA8B-988E-A34A-A122-338DAF43ECE1}"/>
              </a:ext>
            </a:extLst>
          </p:cNvPr>
          <p:cNvSpPr>
            <a:spLocks noGrp="1"/>
          </p:cNvSpPr>
          <p:nvPr>
            <p:ph type="ctrTitle"/>
          </p:nvPr>
        </p:nvSpPr>
        <p:spPr>
          <a:xfrm>
            <a:off x="117779" y="1130893"/>
            <a:ext cx="4454221" cy="876106"/>
          </a:xfrm>
        </p:spPr>
        <p:txBody>
          <a:bodyPr/>
          <a:lstStyle/>
          <a:p>
            <a:br>
              <a:rPr lang="en-US" sz="2700" dirty="0"/>
            </a:br>
            <a:br>
              <a:rPr lang="en-US" sz="2700" dirty="0"/>
            </a:br>
            <a:r>
              <a:rPr lang="en-US" sz="2700" b="1" dirty="0"/>
              <a:t>Dr Andy Rees OBE</a:t>
            </a:r>
            <a:br>
              <a:rPr lang="en-US" sz="2700" dirty="0"/>
            </a:br>
            <a:r>
              <a:rPr lang="en-US" sz="2700" dirty="0"/>
              <a:t>Head of Waste Strategy</a:t>
            </a:r>
            <a:br>
              <a:rPr lang="en-US" sz="2700" dirty="0"/>
            </a:br>
            <a:r>
              <a:rPr lang="en-US" sz="2700" dirty="0"/>
              <a:t>Welsh Government</a:t>
            </a:r>
          </a:p>
        </p:txBody>
      </p:sp>
    </p:spTree>
    <p:extLst>
      <p:ext uri="{BB962C8B-B14F-4D97-AF65-F5344CB8AC3E}">
        <p14:creationId xmlns:p14="http://schemas.microsoft.com/office/powerpoint/2010/main" val="145530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noChangeAspect="1"/>
          </p:cNvPicPr>
          <p:nvPr/>
        </p:nvPicPr>
        <p:blipFill rotWithShape="1">
          <a:blip r:embed="rId3"/>
          <a:srcRect l="17456" t="45205" r="19035" b="34522"/>
          <a:stretch/>
        </p:blipFill>
        <p:spPr>
          <a:xfrm>
            <a:off x="223190" y="2908268"/>
            <a:ext cx="8585557" cy="1541607"/>
          </a:xfrm>
          <a:prstGeom prst="rect">
            <a:avLst/>
          </a:prstGeom>
        </p:spPr>
      </p:pic>
      <p:sp>
        <p:nvSpPr>
          <p:cNvPr id="10" name="Rectangle 9"/>
          <p:cNvSpPr/>
          <p:nvPr/>
        </p:nvSpPr>
        <p:spPr>
          <a:xfrm>
            <a:off x="3029681" y="3839199"/>
            <a:ext cx="411480" cy="155051"/>
          </a:xfrm>
          <a:prstGeom prst="rect">
            <a:avLst/>
          </a:prstGeom>
          <a:solidFill>
            <a:srgbClr val="5DB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37%</a:t>
            </a:r>
            <a:endParaRPr lang="en-GB" sz="1350" dirty="0">
              <a:solidFill>
                <a:prstClr val="white"/>
              </a:solidFill>
              <a:latin typeface="Calibri" panose="020F0502020204030204"/>
            </a:endParaRPr>
          </a:p>
        </p:txBody>
      </p:sp>
      <p:sp>
        <p:nvSpPr>
          <p:cNvPr id="12" name="Rectangle 11"/>
          <p:cNvSpPr/>
          <p:nvPr/>
        </p:nvSpPr>
        <p:spPr>
          <a:xfrm>
            <a:off x="4046826" y="3949956"/>
            <a:ext cx="411480" cy="170555"/>
          </a:xfrm>
          <a:prstGeom prst="rect">
            <a:avLst/>
          </a:prstGeom>
          <a:solidFill>
            <a:srgbClr val="87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dirty="0">
                <a:solidFill>
                  <a:prstClr val="white"/>
                </a:solidFill>
                <a:latin typeface="Calibri" panose="020F0502020204030204"/>
              </a:rPr>
              <a:t>58%</a:t>
            </a:r>
          </a:p>
        </p:txBody>
      </p:sp>
      <p:sp>
        <p:nvSpPr>
          <p:cNvPr id="13" name="Rectangle 12"/>
          <p:cNvSpPr/>
          <p:nvPr/>
        </p:nvSpPr>
        <p:spPr>
          <a:xfrm>
            <a:off x="4696747" y="3318713"/>
            <a:ext cx="596564" cy="328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dirty="0">
                <a:solidFill>
                  <a:srgbClr val="15AC9C"/>
                </a:solidFill>
                <a:latin typeface="Calibri" panose="020F0502020204030204"/>
              </a:rPr>
              <a:t>63%</a:t>
            </a:r>
          </a:p>
        </p:txBody>
      </p:sp>
      <p:sp>
        <p:nvSpPr>
          <p:cNvPr id="14" name="Rectangle 13"/>
          <p:cNvSpPr/>
          <p:nvPr/>
        </p:nvSpPr>
        <p:spPr>
          <a:xfrm>
            <a:off x="6881739" y="3318706"/>
            <a:ext cx="548717" cy="3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dirty="0">
                <a:solidFill>
                  <a:srgbClr val="15AC9C"/>
                </a:solidFill>
                <a:latin typeface="Calibri" panose="020F0502020204030204"/>
              </a:rPr>
              <a:t>89%</a:t>
            </a:r>
          </a:p>
        </p:txBody>
      </p:sp>
      <p:sp>
        <p:nvSpPr>
          <p:cNvPr id="15" name="Rectangle 14"/>
          <p:cNvSpPr/>
          <p:nvPr/>
        </p:nvSpPr>
        <p:spPr>
          <a:xfrm>
            <a:off x="8036701" y="3442107"/>
            <a:ext cx="716879" cy="205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dirty="0">
                <a:solidFill>
                  <a:srgbClr val="15AC9C"/>
                </a:solidFill>
                <a:latin typeface="Calibri" panose="020F0502020204030204"/>
              </a:rPr>
              <a:t>100%</a:t>
            </a:r>
          </a:p>
        </p:txBody>
      </p:sp>
      <p:sp>
        <p:nvSpPr>
          <p:cNvPr id="6" name="Rounded Rectangle 5"/>
          <p:cNvSpPr/>
          <p:nvPr/>
        </p:nvSpPr>
        <p:spPr>
          <a:xfrm>
            <a:off x="223190" y="2908268"/>
            <a:ext cx="8585557" cy="18836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6" name="TextBox 15"/>
          <p:cNvSpPr txBox="1"/>
          <p:nvPr/>
        </p:nvSpPr>
        <p:spPr>
          <a:xfrm>
            <a:off x="347264" y="595157"/>
            <a:ext cx="4647764" cy="1754326"/>
          </a:xfrm>
          <a:prstGeom prst="rect">
            <a:avLst/>
          </a:prstGeom>
          <a:solidFill>
            <a:schemeClr val="bg1"/>
          </a:solidFill>
        </p:spPr>
        <p:txBody>
          <a:bodyPr wrap="square" rtlCol="0">
            <a:spAutoFit/>
          </a:bodyPr>
          <a:lstStyle/>
          <a:p>
            <a:pPr defTabSz="685800"/>
            <a:r>
              <a:rPr lang="en-GB" sz="3600" b="1" dirty="0">
                <a:solidFill>
                  <a:srgbClr val="6600CC"/>
                </a:solidFill>
                <a:latin typeface="Calibri" panose="020F0502020204030204"/>
              </a:rPr>
              <a:t>The new paradigm – the pathway for Wales to meet net zero</a:t>
            </a:r>
          </a:p>
        </p:txBody>
      </p:sp>
      <p:sp>
        <p:nvSpPr>
          <p:cNvPr id="3" name="Rectangle 2"/>
          <p:cNvSpPr/>
          <p:nvPr/>
        </p:nvSpPr>
        <p:spPr>
          <a:xfrm>
            <a:off x="6890001" y="3263524"/>
            <a:ext cx="1154962" cy="35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8555" y="278723"/>
            <a:ext cx="1670192" cy="236411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717" y="278723"/>
            <a:ext cx="1674380" cy="2364111"/>
          </a:xfrm>
          <a:prstGeom prst="rect">
            <a:avLst/>
          </a:prstGeom>
          <a:ln>
            <a:solidFill>
              <a:schemeClr val="tx1"/>
            </a:solidFill>
          </a:ln>
        </p:spPr>
      </p:pic>
      <p:sp>
        <p:nvSpPr>
          <p:cNvPr id="5" name="Rectangle 4"/>
          <p:cNvSpPr/>
          <p:nvPr/>
        </p:nvSpPr>
        <p:spPr>
          <a:xfrm>
            <a:off x="6981940" y="4312227"/>
            <a:ext cx="1247660" cy="27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371518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94570" y="864297"/>
            <a:ext cx="5506380" cy="4246415"/>
            <a:chOff x="332037" y="1203325"/>
            <a:chExt cx="6299200" cy="503555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37" y="1203325"/>
              <a:ext cx="3194050" cy="50355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345" y="1203325"/>
              <a:ext cx="3139892" cy="5035550"/>
            </a:xfrm>
            <a:prstGeom prst="rect">
              <a:avLst/>
            </a:prstGeom>
          </p:spPr>
        </p:pic>
      </p:grpSp>
      <p:sp>
        <p:nvSpPr>
          <p:cNvPr id="8" name="Title 1"/>
          <p:cNvSpPr>
            <a:spLocks noGrp="1"/>
          </p:cNvSpPr>
          <p:nvPr>
            <p:ph type="title"/>
          </p:nvPr>
        </p:nvSpPr>
        <p:spPr>
          <a:xfrm>
            <a:off x="1274781" y="84551"/>
            <a:ext cx="7708935" cy="779745"/>
          </a:xfrm>
        </p:spPr>
        <p:txBody>
          <a:bodyPr>
            <a:noAutofit/>
          </a:bodyPr>
          <a:lstStyle/>
          <a:p>
            <a:r>
              <a:rPr lang="en-GB" sz="2100" b="1" dirty="0">
                <a:solidFill>
                  <a:srgbClr val="32B8B0"/>
                </a:solidFill>
                <a:latin typeface="Arial" panose="020B0604020202020204" pitchFamily="34" charset="0"/>
                <a:cs typeface="Arial" panose="020B0604020202020204" pitchFamily="34" charset="0"/>
              </a:rPr>
              <a:t>‘Beyond Recycling’ - Our ultimate goal for 2050 – using only our fair share of the Earth’s resources - One Planet</a:t>
            </a:r>
          </a:p>
        </p:txBody>
      </p:sp>
      <p:sp>
        <p:nvSpPr>
          <p:cNvPr id="3" name="Right Arrow 2"/>
          <p:cNvSpPr/>
          <p:nvPr/>
        </p:nvSpPr>
        <p:spPr>
          <a:xfrm>
            <a:off x="2496798" y="958241"/>
            <a:ext cx="1318897" cy="335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0" name="Right Arrow 9"/>
          <p:cNvSpPr/>
          <p:nvPr/>
        </p:nvSpPr>
        <p:spPr>
          <a:xfrm>
            <a:off x="2987644" y="3137770"/>
            <a:ext cx="397943" cy="266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3" name="TextBox 12"/>
          <p:cNvSpPr txBox="1"/>
          <p:nvPr/>
        </p:nvSpPr>
        <p:spPr>
          <a:xfrm>
            <a:off x="5948292" y="1293531"/>
            <a:ext cx="3005056" cy="3836948"/>
          </a:xfrm>
          <a:prstGeom prst="rect">
            <a:avLst/>
          </a:prstGeom>
          <a:noFill/>
          <a:ln>
            <a:solidFill>
              <a:srgbClr val="00B050"/>
            </a:solidFill>
          </a:ln>
        </p:spPr>
        <p:txBody>
          <a:bodyPr wrap="square" rtlCol="0">
            <a:spAutoFit/>
          </a:bodyPr>
          <a:lstStyle/>
          <a:p>
            <a:pPr defTabSz="685800">
              <a:spcBef>
                <a:spcPts val="450"/>
              </a:spcBef>
              <a:spcAft>
                <a:spcPts val="450"/>
              </a:spcAft>
            </a:pPr>
            <a:r>
              <a:rPr lang="en-GB" sz="1500" dirty="0">
                <a:solidFill>
                  <a:prstClr val="black"/>
                </a:solidFill>
                <a:latin typeface="Arial" panose="020B0604020202020204" pitchFamily="34" charset="0"/>
                <a:cs typeface="Arial" panose="020B0604020202020204" pitchFamily="34" charset="0"/>
              </a:rPr>
              <a:t>The strategic objectives have been set:</a:t>
            </a:r>
          </a:p>
          <a:p>
            <a:pPr marL="257175" indent="-257175" defTabSz="685800">
              <a:spcBef>
                <a:spcPts val="450"/>
              </a:spcBef>
              <a:spcAft>
                <a:spcPts val="450"/>
              </a:spcAft>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A net zero carbon Wales</a:t>
            </a:r>
          </a:p>
          <a:p>
            <a:pPr marL="257175" indent="-257175" defTabSz="685800">
              <a:spcBef>
                <a:spcPts val="450"/>
              </a:spcBef>
              <a:spcAft>
                <a:spcPts val="450"/>
              </a:spcAft>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Use only our fair share of the earth’s resources by 2050 (‘one planet’ resource use)</a:t>
            </a:r>
          </a:p>
          <a:p>
            <a:pPr marL="257175" indent="-257175" defTabSz="685800">
              <a:spcBef>
                <a:spcPts val="450"/>
              </a:spcBef>
              <a:spcAft>
                <a:spcPts val="450"/>
              </a:spcAft>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Zero waste (100% reuse &amp; recycling) by 2050</a:t>
            </a:r>
          </a:p>
          <a:p>
            <a:pPr marL="257175" indent="-257175" defTabSz="685800">
              <a:spcBef>
                <a:spcPts val="450"/>
              </a:spcBef>
              <a:spcAft>
                <a:spcPts val="450"/>
              </a:spcAft>
              <a:buFont typeface="Arial" panose="020B0604020202020204" pitchFamily="34" charset="0"/>
              <a:buChar char="•"/>
            </a:pPr>
            <a:r>
              <a:rPr lang="en-GB" sz="1500" dirty="0">
                <a:solidFill>
                  <a:prstClr val="black"/>
                </a:solidFill>
                <a:latin typeface="Arial" panose="020B0604020202020204" pitchFamily="34" charset="0"/>
                <a:cs typeface="Arial" panose="020B0604020202020204" pitchFamily="34" charset="0"/>
              </a:rPr>
              <a:t>A transition to a more circular economy where we keep resources in use and avoid waste as part of our journey towards one planet resource use and zero carbon</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81" y="84552"/>
            <a:ext cx="880211" cy="1234810"/>
          </a:xfrm>
          <a:prstGeom prst="rect">
            <a:avLst/>
          </a:prstGeom>
        </p:spPr>
      </p:pic>
    </p:spTree>
    <p:extLst>
      <p:ext uri="{BB962C8B-B14F-4D97-AF65-F5344CB8AC3E}">
        <p14:creationId xmlns:p14="http://schemas.microsoft.com/office/powerpoint/2010/main" val="163500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592" y="1204677"/>
            <a:ext cx="8545068" cy="3647152"/>
          </a:xfrm>
          <a:prstGeom prst="rect">
            <a:avLst/>
          </a:prstGeom>
        </p:spPr>
        <p:txBody>
          <a:bodyPr wrap="square">
            <a:spAutoFit/>
          </a:bodyPr>
          <a:lstStyle/>
          <a:p>
            <a:pPr defTabSz="685800"/>
            <a:r>
              <a:rPr lang="en-GB" sz="1650" b="1" dirty="0">
                <a:solidFill>
                  <a:prstClr val="black"/>
                </a:solidFill>
                <a:latin typeface="Arial" panose="020B0604020202020204" pitchFamily="34" charset="0"/>
                <a:ea typeface="Calibri" panose="020F0502020204030204" pitchFamily="34" charset="0"/>
                <a:cs typeface="Arial" panose="020B0604020202020204" pitchFamily="34" charset="0"/>
              </a:rPr>
              <a:t>Emissions of greenhouse gases from waste generated in Wales</a:t>
            </a: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 that is landfilled are expected to reduce to c.125,000 tonnes CO</a:t>
            </a:r>
            <a:r>
              <a:rPr lang="en-GB" sz="1650" baseline="-25000" dirty="0">
                <a:solidFill>
                  <a:prstClr val="black"/>
                </a:solidFill>
                <a:latin typeface="Arial" panose="020B0604020202020204" pitchFamily="34" charset="0"/>
                <a:ea typeface="Calibri" panose="020F0502020204030204" pitchFamily="34" charset="0"/>
                <a:cs typeface="Arial" panose="020B0604020202020204" pitchFamily="34" charset="0"/>
              </a:rPr>
              <a:t>2</a:t>
            </a: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eq by 2024/25 compared to 666,000 tonnes CO</a:t>
            </a:r>
            <a:r>
              <a:rPr lang="en-GB" sz="1650" baseline="-25000" dirty="0">
                <a:solidFill>
                  <a:prstClr val="black"/>
                </a:solidFill>
                <a:latin typeface="Arial" panose="020B0604020202020204" pitchFamily="34" charset="0"/>
                <a:ea typeface="Calibri" panose="020F0502020204030204" pitchFamily="34" charset="0"/>
                <a:cs typeface="Arial" panose="020B0604020202020204" pitchFamily="34" charset="0"/>
              </a:rPr>
              <a:t>2</a:t>
            </a: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eq in 2015. This corresponds to </a:t>
            </a:r>
            <a:r>
              <a:rPr lang="en-GB" sz="1650" b="1" dirty="0">
                <a:solidFill>
                  <a:prstClr val="black"/>
                </a:solidFill>
                <a:latin typeface="Arial" panose="020B0604020202020204" pitchFamily="34" charset="0"/>
                <a:ea typeface="Calibri" panose="020F0502020204030204" pitchFamily="34" charset="0"/>
                <a:cs typeface="Arial" panose="020B0604020202020204" pitchFamily="34" charset="0"/>
              </a:rPr>
              <a:t>a reduction of c.541,000 tonnes CO</a:t>
            </a:r>
            <a:r>
              <a:rPr lang="en-GB" sz="1650" b="1" baseline="-25000" dirty="0">
                <a:solidFill>
                  <a:prstClr val="black"/>
                </a:solidFill>
                <a:latin typeface="Arial" panose="020B0604020202020204" pitchFamily="34" charset="0"/>
                <a:ea typeface="Calibri" panose="020F0502020204030204" pitchFamily="34" charset="0"/>
                <a:cs typeface="Arial" panose="020B0604020202020204" pitchFamily="34" charset="0"/>
              </a:rPr>
              <a:t>2</a:t>
            </a:r>
            <a:r>
              <a:rPr lang="en-GB" sz="1650" b="1" dirty="0">
                <a:solidFill>
                  <a:prstClr val="black"/>
                </a:solidFill>
                <a:latin typeface="Arial" panose="020B0604020202020204" pitchFamily="34" charset="0"/>
                <a:ea typeface="Calibri" panose="020F0502020204030204" pitchFamily="34" charset="0"/>
                <a:cs typeface="Arial" panose="020B0604020202020204" pitchFamily="34" charset="0"/>
              </a:rPr>
              <a:t>eq or 81% </a:t>
            </a: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of the level in 2015.   </a:t>
            </a:r>
          </a:p>
          <a:p>
            <a:pPr defTabSz="685800"/>
            <a:r>
              <a:rPr lang="en-GB" sz="1650" b="1"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GB" sz="16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r>
              <a:rPr lang="en-GB" sz="1650" b="1" dirty="0">
                <a:solidFill>
                  <a:prstClr val="black"/>
                </a:solidFill>
                <a:latin typeface="Arial" panose="020B0604020202020204" pitchFamily="34" charset="0"/>
                <a:ea typeface="Calibri" panose="020F0502020204030204" pitchFamily="34" charset="0"/>
                <a:cs typeface="Arial" panose="020B0604020202020204" pitchFamily="34" charset="0"/>
              </a:rPr>
              <a:t>Emissions of greenhouse gases attributed to the consumption of global goods and services in Wales</a:t>
            </a: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 are expected to decrease to 37.85m (tCO</a:t>
            </a:r>
            <a:r>
              <a:rPr lang="en-GB" sz="1650" baseline="-25000" dirty="0">
                <a:solidFill>
                  <a:prstClr val="black"/>
                </a:solidFill>
                <a:latin typeface="Arial" panose="020B0604020202020204" pitchFamily="34" charset="0"/>
                <a:ea typeface="Calibri" panose="020F0502020204030204" pitchFamily="34" charset="0"/>
                <a:cs typeface="Arial" panose="020B0604020202020204" pitchFamily="34" charset="0"/>
              </a:rPr>
              <a:t>2</a:t>
            </a: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eq) by 2024/25, </a:t>
            </a:r>
            <a:r>
              <a:rPr lang="en-GB" sz="1650" b="1" dirty="0">
                <a:solidFill>
                  <a:prstClr val="black"/>
                </a:solidFill>
                <a:latin typeface="Arial" panose="020B0604020202020204" pitchFamily="34" charset="0"/>
                <a:ea typeface="Calibri" panose="020F0502020204030204" pitchFamily="34" charset="0"/>
                <a:cs typeface="Arial" panose="020B0604020202020204" pitchFamily="34" charset="0"/>
              </a:rPr>
              <a:t>which corresponds to a c.20% reduction compared to the levels in 2015</a:t>
            </a: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 Carbon footprints estimated for the three major waste streams for 2024/25 are as follows: </a:t>
            </a:r>
          </a:p>
          <a:p>
            <a:pPr marL="257175" indent="-257175" defTabSz="685800">
              <a:buFont typeface="Symbol" panose="05050102010706020507" pitchFamily="18" charset="2"/>
              <a:buChar char=""/>
            </a:pP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Household waste: 9.83m tCO</a:t>
            </a:r>
            <a:r>
              <a:rPr lang="en-GB" sz="1650" baseline="-25000" dirty="0">
                <a:solidFill>
                  <a:prstClr val="black"/>
                </a:solidFill>
                <a:latin typeface="Arial" panose="020B0604020202020204" pitchFamily="34" charset="0"/>
                <a:ea typeface="Calibri" panose="020F0502020204030204" pitchFamily="34" charset="0"/>
                <a:cs typeface="Arial" panose="020B0604020202020204" pitchFamily="34" charset="0"/>
              </a:rPr>
              <a:t>2</a:t>
            </a: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eq (a reduction of c.12% compared to 2015)</a:t>
            </a:r>
          </a:p>
          <a:p>
            <a:pPr marL="257175" indent="-257175" defTabSz="685800">
              <a:buFont typeface="Symbol" panose="05050102010706020507" pitchFamily="18" charset="2"/>
              <a:buChar char=""/>
            </a:pP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Industrial &amp; Commercial Waste: 22.90m tCO</a:t>
            </a:r>
            <a:r>
              <a:rPr lang="en-GB" sz="1650" baseline="-25000" dirty="0">
                <a:solidFill>
                  <a:prstClr val="black"/>
                </a:solidFill>
                <a:latin typeface="Arial" panose="020B0604020202020204" pitchFamily="34" charset="0"/>
                <a:ea typeface="Calibri" panose="020F0502020204030204" pitchFamily="34" charset="0"/>
                <a:cs typeface="Arial" panose="020B0604020202020204" pitchFamily="34" charset="0"/>
              </a:rPr>
              <a:t>2</a:t>
            </a: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eq (a reduction of c.26% compared to 2015)</a:t>
            </a:r>
          </a:p>
          <a:p>
            <a:pPr marL="257175" indent="-257175" defTabSz="685800">
              <a:buFont typeface="Symbol" panose="05050102010706020507" pitchFamily="18" charset="2"/>
              <a:buChar char=""/>
            </a:pP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Construction &amp; Demolition Waste: 5.12m tCO</a:t>
            </a:r>
            <a:r>
              <a:rPr lang="en-GB" sz="1650" baseline="-25000" dirty="0">
                <a:solidFill>
                  <a:prstClr val="black"/>
                </a:solidFill>
                <a:latin typeface="Arial" panose="020B0604020202020204" pitchFamily="34" charset="0"/>
                <a:ea typeface="Calibri" panose="020F0502020204030204" pitchFamily="34" charset="0"/>
                <a:cs typeface="Arial" panose="020B0604020202020204" pitchFamily="34" charset="0"/>
              </a:rPr>
              <a:t>2</a:t>
            </a:r>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eq (almost no change compared to 2015)</a:t>
            </a:r>
          </a:p>
          <a:p>
            <a:pPr defTabSz="685800"/>
            <a:r>
              <a:rPr lang="en-GB" sz="1650" dirty="0">
                <a:solidFill>
                  <a:prstClr val="black"/>
                </a:solidFill>
                <a:latin typeface="Arial" panose="020B0604020202020204" pitchFamily="34" charset="0"/>
                <a:ea typeface="Calibri" panose="020F0502020204030204" pitchFamily="34" charset="0"/>
                <a:cs typeface="Arial" panose="020B0604020202020204" pitchFamily="34" charset="0"/>
              </a:rPr>
              <a:t>based on modelling</a:t>
            </a:r>
          </a:p>
        </p:txBody>
      </p:sp>
      <p:sp>
        <p:nvSpPr>
          <p:cNvPr id="4" name="TextBox 3"/>
          <p:cNvSpPr txBox="1"/>
          <p:nvPr/>
        </p:nvSpPr>
        <p:spPr>
          <a:xfrm>
            <a:off x="411480" y="27432"/>
            <a:ext cx="8545068" cy="1200329"/>
          </a:xfrm>
          <a:prstGeom prst="rect">
            <a:avLst/>
          </a:prstGeom>
          <a:noFill/>
        </p:spPr>
        <p:txBody>
          <a:bodyPr wrap="square" rtlCol="0">
            <a:spAutoFit/>
          </a:bodyPr>
          <a:lstStyle/>
          <a:p>
            <a:pPr defTabSz="685800"/>
            <a:r>
              <a:rPr lang="en-GB" sz="2400" b="1" dirty="0">
                <a:solidFill>
                  <a:srgbClr val="3FF1A5"/>
                </a:solidFill>
                <a:latin typeface="Arial" panose="020B0604020202020204" pitchFamily="34" charset="0"/>
                <a:cs typeface="Arial" panose="020B0604020202020204" pitchFamily="34" charset="0"/>
              </a:rPr>
              <a:t>How much carbon emission reduction will our resource efficiency/circular economy policies and targets achieve in Wales – from 2015 to 2025? </a:t>
            </a:r>
          </a:p>
        </p:txBody>
      </p:sp>
    </p:spTree>
    <p:extLst>
      <p:ext uri="{BB962C8B-B14F-4D97-AF65-F5344CB8AC3E}">
        <p14:creationId xmlns:p14="http://schemas.microsoft.com/office/powerpoint/2010/main" val="152795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96" y="712711"/>
            <a:ext cx="8840244" cy="4247317"/>
          </a:xfrm>
          <a:prstGeom prst="rect">
            <a:avLst/>
          </a:prstGeom>
        </p:spPr>
        <p:txBody>
          <a:bodyPr wrap="square">
            <a:spAutoFit/>
          </a:bodyPr>
          <a:lstStyle/>
          <a:p>
            <a:pPr defTabSz="685800"/>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Ultimately from a consumption perspective the annual savings reach 5 million tonnes CO2eq per annum by 2050, and 2.6 MtCO2eq by 2032, the end of the 5</a:t>
            </a:r>
            <a:r>
              <a:rPr lang="en-GB" sz="15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th</a:t>
            </a: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 carbon budget.  Whilst the savings are not territorial and therefore not compatible with the carbon budgets, over the 4</a:t>
            </a:r>
            <a:r>
              <a:rPr lang="en-GB" sz="15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th</a:t>
            </a: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 and 5</a:t>
            </a:r>
            <a:r>
              <a:rPr lang="en-GB" sz="15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th</a:t>
            </a: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 carbon budget periods the savings are 5.6 MtCO2eq and 11 MtCO2eq, with a total savings of 93MtCO2eq to 2050.</a:t>
            </a:r>
          </a:p>
          <a:p>
            <a:pPr defTabSz="685800"/>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The impact of scenarios between 2020 and 2050 in isolation are summarised below in millions of tonnes of CO2 equivalent. The individual scenarios cannot be added up because this would create double counting (e.g. if we light-weight products there would be less material to recycle).  </a:t>
            </a:r>
          </a:p>
          <a:p>
            <a:pPr defTabSz="685800"/>
            <a:endParaRPr lang="en-GB" sz="15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162000" indent="-162000" defTabSz="685800">
              <a:buFont typeface="Arial" panose="020B0604020202020204" pitchFamily="34" charset="0"/>
              <a:buChar char="•"/>
            </a:pP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Dietary Change. 26 Mt CO2 eq.</a:t>
            </a:r>
          </a:p>
          <a:p>
            <a:pPr marL="162000" indent="-162000" defTabSz="685800">
              <a:buFont typeface="Arial" panose="020B0604020202020204" pitchFamily="34" charset="0"/>
              <a:buChar char="•"/>
            </a:pP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Goods to services.  24 Mt CO2 eq.</a:t>
            </a:r>
          </a:p>
          <a:p>
            <a:pPr marL="162000" indent="-162000" defTabSz="685800">
              <a:buFont typeface="Arial" panose="020B0604020202020204" pitchFamily="34" charset="0"/>
              <a:buChar char="•"/>
            </a:pP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Extending product longevity (making more use of existing products). 15Mt CO2eq</a:t>
            </a:r>
          </a:p>
          <a:p>
            <a:pPr marL="162000" indent="-162000" defTabSz="685800">
              <a:buFont typeface="Arial" panose="020B0604020202020204" pitchFamily="34" charset="0"/>
              <a:buChar char="•"/>
            </a:pP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Recycling (Increasing use of recycled materials in items purchased in Wales and in manufacturing in Wales). 13 MtCO2eq </a:t>
            </a:r>
          </a:p>
          <a:p>
            <a:pPr marL="162000" indent="-162000" defTabSz="685800">
              <a:buFont typeface="Arial" panose="020B0604020202020204" pitchFamily="34" charset="0"/>
              <a:buChar char="•"/>
            </a:pP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Product light-weighting 10Mt CO2eq</a:t>
            </a:r>
          </a:p>
          <a:p>
            <a:pPr marL="162000" indent="-162000" defTabSz="685800">
              <a:buFont typeface="Arial" panose="020B0604020202020204" pitchFamily="34" charset="0"/>
              <a:buChar char="•"/>
            </a:pP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Reducing food waste 6Mt CO2eq</a:t>
            </a:r>
          </a:p>
          <a:p>
            <a:pPr marL="162000" indent="-162000" defTabSz="685800">
              <a:buFont typeface="Arial" panose="020B0604020202020204" pitchFamily="34" charset="0"/>
              <a:buChar char="•"/>
            </a:pP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Reducing calories: 6 Mt CO2eq</a:t>
            </a:r>
          </a:p>
          <a:p>
            <a:pPr marL="162000" indent="-162000" defTabSz="685800">
              <a:buFont typeface="Arial" panose="020B0604020202020204" pitchFamily="34" charset="0"/>
              <a:buChar char="•"/>
            </a:pPr>
            <a:r>
              <a:rPr lang="en-GB" sz="1500" dirty="0">
                <a:solidFill>
                  <a:prstClr val="black"/>
                </a:solidFill>
                <a:latin typeface="Arial" panose="020B0604020202020204" pitchFamily="34" charset="0"/>
                <a:ea typeface="Calibri" panose="020F0502020204030204" pitchFamily="34" charset="0"/>
                <a:cs typeface="Arial" panose="020B0604020202020204" pitchFamily="34" charset="0"/>
              </a:rPr>
              <a:t>Material substitution 1.3 MtCO2eq</a:t>
            </a:r>
          </a:p>
        </p:txBody>
      </p:sp>
      <p:sp>
        <p:nvSpPr>
          <p:cNvPr id="3" name="TextBox 2"/>
          <p:cNvSpPr txBox="1"/>
          <p:nvPr/>
        </p:nvSpPr>
        <p:spPr>
          <a:xfrm>
            <a:off x="178495" y="79047"/>
            <a:ext cx="8605382" cy="738664"/>
          </a:xfrm>
          <a:prstGeom prst="rect">
            <a:avLst/>
          </a:prstGeom>
          <a:noFill/>
        </p:spPr>
        <p:txBody>
          <a:bodyPr wrap="square" rtlCol="0">
            <a:spAutoFit/>
          </a:bodyPr>
          <a:lstStyle/>
          <a:p>
            <a:pPr defTabSz="685800"/>
            <a:r>
              <a:rPr lang="en-GB" sz="2100" b="1" dirty="0">
                <a:solidFill>
                  <a:srgbClr val="3FF1A5"/>
                </a:solidFill>
                <a:latin typeface="Arial" panose="020B0604020202020204" pitchFamily="34" charset="0"/>
                <a:cs typeface="Arial" panose="020B0604020202020204" pitchFamily="34" charset="0"/>
              </a:rPr>
              <a:t>Potential impact on carbon emissions of resource efficiency &amp; dietary change scenarios in Wales – latest from WRAP </a:t>
            </a:r>
          </a:p>
        </p:txBody>
      </p:sp>
    </p:spTree>
    <p:extLst>
      <p:ext uri="{BB962C8B-B14F-4D97-AF65-F5344CB8AC3E}">
        <p14:creationId xmlns:p14="http://schemas.microsoft.com/office/powerpoint/2010/main" val="1051518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1334" y="1911260"/>
            <a:ext cx="5396758" cy="994172"/>
          </a:xfrm>
        </p:spPr>
        <p:txBody>
          <a:bodyPr>
            <a:normAutofit fontScale="90000"/>
          </a:bodyPr>
          <a:lstStyle/>
          <a:p>
            <a:r>
              <a:rPr lang="en-GB" b="1" dirty="0">
                <a:solidFill>
                  <a:srgbClr val="C00000"/>
                </a:solidFill>
                <a:latin typeface="Arial" panose="020B0604020202020204" pitchFamily="34" charset="0"/>
                <a:cs typeface="Arial" panose="020B0604020202020204" pitchFamily="34" charset="0"/>
              </a:rPr>
              <a:t>Key actions to achieve net zero in key waste related sectors.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622" y="1026390"/>
            <a:ext cx="1873999" cy="2645959"/>
          </a:xfrm>
          <a:prstGeom prst="rect">
            <a:avLst/>
          </a:prstGeom>
          <a:ln>
            <a:solidFill>
              <a:schemeClr val="tx1"/>
            </a:solidFill>
          </a:ln>
        </p:spPr>
      </p:pic>
    </p:spTree>
    <p:extLst>
      <p:ext uri="{BB962C8B-B14F-4D97-AF65-F5344CB8AC3E}">
        <p14:creationId xmlns:p14="http://schemas.microsoft.com/office/powerpoint/2010/main" val="296410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81739" y="3318706"/>
            <a:ext cx="548717" cy="3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dirty="0">
                <a:solidFill>
                  <a:srgbClr val="15AC9C"/>
                </a:solidFill>
                <a:latin typeface="Calibri" panose="020F0502020204030204"/>
              </a:rPr>
              <a:t>89%</a:t>
            </a:r>
          </a:p>
        </p:txBody>
      </p:sp>
      <p:sp>
        <p:nvSpPr>
          <p:cNvPr id="16" name="TextBox 15"/>
          <p:cNvSpPr txBox="1"/>
          <p:nvPr/>
        </p:nvSpPr>
        <p:spPr>
          <a:xfrm>
            <a:off x="1131744" y="73988"/>
            <a:ext cx="7333599" cy="830997"/>
          </a:xfrm>
          <a:prstGeom prst="rect">
            <a:avLst/>
          </a:prstGeom>
          <a:solidFill>
            <a:schemeClr val="bg1"/>
          </a:solidFill>
        </p:spPr>
        <p:txBody>
          <a:bodyPr wrap="square" rtlCol="0">
            <a:spAutoFit/>
          </a:bodyPr>
          <a:lstStyle/>
          <a:p>
            <a:pPr defTabSz="685800"/>
            <a:r>
              <a:rPr lang="en-GB" sz="2400" b="1" dirty="0">
                <a:solidFill>
                  <a:srgbClr val="6600CC"/>
                </a:solidFill>
                <a:latin typeface="Arial" panose="020B0604020202020204" pitchFamily="34" charset="0"/>
                <a:cs typeface="Arial" panose="020B0604020202020204" pitchFamily="34" charset="0"/>
              </a:rPr>
              <a:t>The pathway for landfill to meet net zero – Waste Sector chapter</a:t>
            </a:r>
          </a:p>
        </p:txBody>
      </p:sp>
      <p:sp>
        <p:nvSpPr>
          <p:cNvPr id="3" name="Rectangle 2"/>
          <p:cNvSpPr/>
          <p:nvPr/>
        </p:nvSpPr>
        <p:spPr>
          <a:xfrm>
            <a:off x="6890001" y="3263524"/>
            <a:ext cx="1154962" cy="35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57" y="141487"/>
            <a:ext cx="850250" cy="1200494"/>
          </a:xfrm>
          <a:prstGeom prst="rect">
            <a:avLst/>
          </a:prstGeom>
          <a:ln>
            <a:solidFill>
              <a:schemeClr val="tx1"/>
            </a:solidFill>
          </a:ln>
        </p:spPr>
      </p:pic>
      <p:sp>
        <p:nvSpPr>
          <p:cNvPr id="5" name="Rectangle 4"/>
          <p:cNvSpPr/>
          <p:nvPr/>
        </p:nvSpPr>
        <p:spPr>
          <a:xfrm>
            <a:off x="6981940" y="4312227"/>
            <a:ext cx="1247660" cy="27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9" name="Rectangle 8"/>
          <p:cNvSpPr/>
          <p:nvPr/>
        </p:nvSpPr>
        <p:spPr>
          <a:xfrm>
            <a:off x="1142737" y="846964"/>
            <a:ext cx="3904600" cy="2031325"/>
          </a:xfrm>
          <a:prstGeom prst="rect">
            <a:avLst/>
          </a:prstGeom>
          <a:ln>
            <a:solidFill>
              <a:schemeClr val="tx1"/>
            </a:solidFill>
          </a:ln>
        </p:spPr>
        <p:txBody>
          <a:bodyPr wrap="square">
            <a:spAutoFit/>
          </a:bodyPr>
          <a:lstStyle/>
          <a:p>
            <a:pPr defTabSz="685800"/>
            <a:r>
              <a:rPr lang="en-GB" b="1" dirty="0">
                <a:solidFill>
                  <a:srgbClr val="000000"/>
                </a:solidFill>
                <a:latin typeface="Arial" panose="020B0604020202020204" pitchFamily="34" charset="0"/>
                <a:cs typeface="Arial" panose="020B0604020202020204" pitchFamily="34" charset="0"/>
              </a:rPr>
              <a:t>Policy 73 – Reduce waste sent to landfill </a:t>
            </a:r>
          </a:p>
          <a:p>
            <a:pPr defTabSz="685800"/>
            <a:r>
              <a:rPr lang="en-GB" sz="1500" dirty="0">
                <a:solidFill>
                  <a:srgbClr val="000000"/>
                </a:solidFill>
                <a:latin typeface="Arial" panose="020B0604020202020204" pitchFamily="34" charset="0"/>
                <a:cs typeface="Arial" panose="020B0604020202020204" pitchFamily="34" charset="0"/>
              </a:rPr>
              <a:t>For Carbon Budget 2, as part of our action to reduce landfill overall we will: </a:t>
            </a:r>
          </a:p>
          <a:p>
            <a:pPr defTabSz="685800"/>
            <a:r>
              <a:rPr lang="en-GB" sz="1500" b="1" dirty="0">
                <a:solidFill>
                  <a:srgbClr val="000000"/>
                </a:solidFill>
                <a:latin typeface="Arial" panose="020B0604020202020204" pitchFamily="34" charset="0"/>
                <a:cs typeface="Arial" panose="020B0604020202020204" pitchFamily="34" charset="0"/>
              </a:rPr>
              <a:t>› </a:t>
            </a:r>
            <a:r>
              <a:rPr lang="en-GB" sz="1500" dirty="0">
                <a:solidFill>
                  <a:srgbClr val="000000"/>
                </a:solidFill>
                <a:latin typeface="Arial" panose="020B0604020202020204" pitchFamily="34" charset="0"/>
                <a:cs typeface="Arial" panose="020B0604020202020204" pitchFamily="34" charset="0"/>
              </a:rPr>
              <a:t>halve the amount of avoidable food waste by 2025; and, </a:t>
            </a:r>
          </a:p>
          <a:p>
            <a:pPr defTabSz="685800"/>
            <a:r>
              <a:rPr lang="en-GB" sz="1500" b="1" dirty="0">
                <a:solidFill>
                  <a:srgbClr val="000000"/>
                </a:solidFill>
                <a:latin typeface="Arial" panose="020B0604020202020204" pitchFamily="34" charset="0"/>
                <a:cs typeface="Arial" panose="020B0604020202020204" pitchFamily="34" charset="0"/>
              </a:rPr>
              <a:t>› </a:t>
            </a:r>
            <a:r>
              <a:rPr lang="en-GB" sz="1500" dirty="0">
                <a:solidFill>
                  <a:srgbClr val="000000"/>
                </a:solidFill>
                <a:latin typeface="Arial" panose="020B0604020202020204" pitchFamily="34" charset="0"/>
                <a:cs typeface="Arial" panose="020B0604020202020204" pitchFamily="34" charset="0"/>
              </a:rPr>
              <a:t>reduce the landfilling of biodegradable waste in Wales to zero by 2025. </a:t>
            </a:r>
            <a:endParaRPr lang="en-GB" sz="15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1131745" y="4214719"/>
            <a:ext cx="3904599" cy="923330"/>
          </a:xfrm>
          <a:prstGeom prst="rect">
            <a:avLst/>
          </a:prstGeom>
          <a:ln>
            <a:solidFill>
              <a:schemeClr val="tx1"/>
            </a:solidFill>
          </a:ln>
        </p:spPr>
        <p:txBody>
          <a:bodyPr wrap="square">
            <a:spAutoFit/>
          </a:bodyPr>
          <a:lstStyle/>
          <a:p>
            <a:pPr defTabSz="685800"/>
            <a:r>
              <a:rPr lang="en-GB" b="1" dirty="0">
                <a:solidFill>
                  <a:srgbClr val="000000"/>
                </a:solidFill>
                <a:latin typeface="Arial" panose="020B0604020202020204" pitchFamily="34" charset="0"/>
                <a:cs typeface="Arial" panose="020B0604020202020204" pitchFamily="34" charset="0"/>
              </a:rPr>
              <a:t>Proposal 37– Further increase CH4 capture and utilisation in Welsh landfill sites by 2030 </a:t>
            </a:r>
            <a:endParaRPr lang="en-GB"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1131744" y="2996892"/>
            <a:ext cx="3904600" cy="646331"/>
          </a:xfrm>
          <a:prstGeom prst="rect">
            <a:avLst/>
          </a:prstGeom>
          <a:ln>
            <a:solidFill>
              <a:schemeClr val="tx1"/>
            </a:solidFill>
          </a:ln>
        </p:spPr>
        <p:txBody>
          <a:bodyPr wrap="square">
            <a:spAutoFit/>
          </a:bodyPr>
          <a:lstStyle/>
          <a:p>
            <a:pPr defTabSz="685800"/>
            <a:r>
              <a:rPr lang="en-GB" b="1" dirty="0">
                <a:solidFill>
                  <a:srgbClr val="000000"/>
                </a:solidFill>
                <a:latin typeface="Arial" panose="020B0604020202020204" pitchFamily="34" charset="0"/>
                <a:cs typeface="Arial" panose="020B0604020202020204" pitchFamily="34" charset="0"/>
              </a:rPr>
              <a:t>Policy 74 – Further increase recycling </a:t>
            </a:r>
            <a:endParaRPr lang="en-GB" b="1"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1131744" y="3748793"/>
            <a:ext cx="3749744" cy="369332"/>
          </a:xfrm>
          <a:prstGeom prst="rect">
            <a:avLst/>
          </a:prstGeom>
          <a:ln>
            <a:solidFill>
              <a:schemeClr val="tx1"/>
            </a:solidFill>
          </a:ln>
        </p:spPr>
        <p:txBody>
          <a:bodyPr wrap="none">
            <a:spAutoFit/>
          </a:bodyPr>
          <a:lstStyle/>
          <a:p>
            <a:pPr defTabSz="685800"/>
            <a:r>
              <a:rPr lang="en-GB" b="1" dirty="0">
                <a:solidFill>
                  <a:srgbClr val="000000"/>
                </a:solidFill>
                <a:latin typeface="Arial" panose="020B0604020202020204" pitchFamily="34" charset="0"/>
                <a:cs typeface="Arial" panose="020B0604020202020204" pitchFamily="34" charset="0"/>
              </a:rPr>
              <a:t>Policy 75 – Be Mighty campaign </a:t>
            </a:r>
          </a:p>
        </p:txBody>
      </p:sp>
      <p:sp>
        <p:nvSpPr>
          <p:cNvPr id="2" name="TextBox 1"/>
          <p:cNvSpPr txBox="1"/>
          <p:nvPr/>
        </p:nvSpPr>
        <p:spPr>
          <a:xfrm>
            <a:off x="5828516" y="770745"/>
            <a:ext cx="3015987" cy="923330"/>
          </a:xfrm>
          <a:prstGeom prst="rect">
            <a:avLst/>
          </a:prstGeom>
          <a:noFill/>
          <a:ln>
            <a:solidFill>
              <a:schemeClr val="tx1"/>
            </a:solidFill>
          </a:ln>
        </p:spPr>
        <p:txBody>
          <a:bodyPr wrap="square" rtlCol="0">
            <a:spAutoFit/>
          </a:bodyPr>
          <a:lstStyle/>
          <a:p>
            <a:pPr defTabSz="685800"/>
            <a:r>
              <a:rPr lang="en-GB" sz="1350" b="1" u="sng" dirty="0">
                <a:solidFill>
                  <a:srgbClr val="C00000"/>
                </a:solidFill>
                <a:latin typeface="Arial" panose="020B0604020202020204" pitchFamily="34" charset="0"/>
                <a:cs typeface="Arial" panose="020B0604020202020204" pitchFamily="34" charset="0"/>
              </a:rPr>
              <a:t>Food waste reduction programme</a:t>
            </a:r>
          </a:p>
          <a:p>
            <a:pPr marL="135000" indent="-135000" defTabSz="6858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Courtauld</a:t>
            </a:r>
          </a:p>
          <a:p>
            <a:pPr marL="135000" indent="-135000" defTabSz="6858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Love Food Hate Waste</a:t>
            </a:r>
          </a:p>
          <a:p>
            <a:pPr marL="135000" indent="-135000" defTabSz="6858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Food &amp; Drink Wales support</a:t>
            </a:r>
          </a:p>
        </p:txBody>
      </p:sp>
      <p:sp>
        <p:nvSpPr>
          <p:cNvPr id="6" name="TextBox 5"/>
          <p:cNvSpPr txBox="1"/>
          <p:nvPr/>
        </p:nvSpPr>
        <p:spPr>
          <a:xfrm>
            <a:off x="5828516" y="1811212"/>
            <a:ext cx="3222866" cy="1962076"/>
          </a:xfrm>
          <a:prstGeom prst="rect">
            <a:avLst/>
          </a:prstGeom>
          <a:noFill/>
          <a:ln>
            <a:solidFill>
              <a:schemeClr val="tx1"/>
            </a:solidFill>
          </a:ln>
        </p:spPr>
        <p:txBody>
          <a:bodyPr wrap="square" rtlCol="0">
            <a:spAutoFit/>
          </a:bodyPr>
          <a:lstStyle/>
          <a:p>
            <a:pPr defTabSz="685800"/>
            <a:r>
              <a:rPr lang="en-GB" sz="1350" b="1" u="sng" dirty="0">
                <a:solidFill>
                  <a:srgbClr val="C00000"/>
                </a:solidFill>
                <a:latin typeface="Arial" panose="020B0604020202020204" pitchFamily="34" charset="0"/>
                <a:cs typeface="Arial" panose="020B0604020202020204" pitchFamily="34" charset="0"/>
              </a:rPr>
              <a:t>EPR/DRS/’consistency’ recycling programme</a:t>
            </a:r>
          </a:p>
          <a:p>
            <a:pPr marL="135000" indent="-135000" defTabSz="6858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Statutory 70% recycling target for Local Authorities</a:t>
            </a:r>
          </a:p>
          <a:p>
            <a:pPr marL="135000" indent="-135000" defTabSz="6858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‘Be Mighty’ recycling communication campaign</a:t>
            </a:r>
          </a:p>
          <a:p>
            <a:pPr marL="135000" indent="-135000" defTabSz="6858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EPR &amp; DRS</a:t>
            </a:r>
          </a:p>
          <a:p>
            <a:pPr marL="135000" indent="-135000" defTabSz="6858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Non-Domestic Premises Recycling Regulations</a:t>
            </a:r>
          </a:p>
        </p:txBody>
      </p:sp>
      <p:cxnSp>
        <p:nvCxnSpPr>
          <p:cNvPr id="8" name="Straight Arrow Connector 7"/>
          <p:cNvCxnSpPr/>
          <p:nvPr/>
        </p:nvCxnSpPr>
        <p:spPr>
          <a:xfrm flipV="1">
            <a:off x="4939904" y="1341981"/>
            <a:ext cx="803672" cy="61898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90463" y="2587825"/>
            <a:ext cx="1053113" cy="56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47337" y="2855207"/>
            <a:ext cx="696239" cy="37107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3"/>
          </p:cNvCxnSpPr>
          <p:nvPr/>
        </p:nvCxnSpPr>
        <p:spPr>
          <a:xfrm flipV="1">
            <a:off x="4881488" y="2874911"/>
            <a:ext cx="1169341" cy="1058548"/>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047337" y="4585794"/>
            <a:ext cx="696239" cy="10274"/>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828516" y="3947479"/>
            <a:ext cx="2929824" cy="1131079"/>
          </a:xfrm>
          <a:prstGeom prst="rect">
            <a:avLst/>
          </a:prstGeom>
          <a:noFill/>
          <a:ln>
            <a:solidFill>
              <a:srgbClr val="C00000"/>
            </a:solidFill>
          </a:ln>
        </p:spPr>
        <p:txBody>
          <a:bodyPr wrap="square" rtlCol="0">
            <a:spAutoFit/>
          </a:bodyPr>
          <a:lstStyle/>
          <a:p>
            <a:pPr defTabSz="685800"/>
            <a:r>
              <a:rPr lang="en-GB" sz="1350" b="1" u="sng" dirty="0">
                <a:solidFill>
                  <a:srgbClr val="C00000"/>
                </a:solidFill>
                <a:latin typeface="Arial" panose="020B0604020202020204" pitchFamily="34" charset="0"/>
                <a:cs typeface="Arial" panose="020B0604020202020204" pitchFamily="34" charset="0"/>
              </a:rPr>
              <a:t>Landfill methane emissions</a:t>
            </a:r>
          </a:p>
          <a:p>
            <a:pPr marL="135000" indent="-135000" defTabSz="6858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Increase methane capture/flaring/utilisation</a:t>
            </a:r>
          </a:p>
          <a:p>
            <a:pPr marL="135000" indent="-135000" defTabSz="685800">
              <a:buFont typeface="Arial" panose="020B0604020202020204" pitchFamily="34" charset="0"/>
              <a:buChar char="•"/>
            </a:pPr>
            <a:r>
              <a:rPr lang="en-GB" sz="1350" dirty="0">
                <a:solidFill>
                  <a:prstClr val="black"/>
                </a:solidFill>
                <a:latin typeface="Arial" panose="020B0604020202020204" pitchFamily="34" charset="0"/>
                <a:cs typeface="Arial" panose="020B0604020202020204" pitchFamily="34" charset="0"/>
              </a:rPr>
              <a:t>Improve recording and reporting of methane capture data</a:t>
            </a:r>
          </a:p>
        </p:txBody>
      </p:sp>
    </p:spTree>
    <p:extLst>
      <p:ext uri="{BB962C8B-B14F-4D97-AF65-F5344CB8AC3E}">
        <p14:creationId xmlns:p14="http://schemas.microsoft.com/office/powerpoint/2010/main" val="208843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41" y="54004"/>
            <a:ext cx="8768674" cy="666268"/>
          </a:xfrm>
        </p:spPr>
        <p:txBody>
          <a:bodyPr>
            <a:noAutofit/>
          </a:bodyPr>
          <a:lstStyle/>
          <a:p>
            <a:r>
              <a:rPr lang="en-GB" sz="2700" b="1" dirty="0">
                <a:solidFill>
                  <a:srgbClr val="3FF1A5"/>
                </a:solidFill>
                <a:latin typeface="Arial" panose="020B0604020202020204" pitchFamily="34" charset="0"/>
                <a:cs typeface="Arial" panose="020B0604020202020204" pitchFamily="34" charset="0"/>
              </a:rPr>
              <a:t>Beyond Recycling’: Theme 3: Building on our recycling record</a:t>
            </a:r>
          </a:p>
        </p:txBody>
      </p:sp>
      <p:sp>
        <p:nvSpPr>
          <p:cNvPr id="9" name="Rectangle 8"/>
          <p:cNvSpPr/>
          <p:nvPr/>
        </p:nvSpPr>
        <p:spPr>
          <a:xfrm>
            <a:off x="0" y="732619"/>
            <a:ext cx="9026415" cy="1061829"/>
          </a:xfrm>
          <a:prstGeom prst="rect">
            <a:avLst/>
          </a:prstGeom>
        </p:spPr>
        <p:txBody>
          <a:bodyPr wrap="square">
            <a:spAutoFit/>
          </a:bodyPr>
          <a:lstStyle/>
          <a:p>
            <a:pPr algn="ctr" defTabSz="685800"/>
            <a:r>
              <a:rPr lang="en-GB" sz="2100" b="1" dirty="0">
                <a:solidFill>
                  <a:prstClr val="black"/>
                </a:solidFill>
                <a:latin typeface="Segoe UI" panose="020B0502040204020203" pitchFamily="34" charset="0"/>
                <a:cs typeface="Segoe UI" panose="020B0502040204020203" pitchFamily="34" charset="0"/>
              </a:rPr>
              <a:t>We will bring forward regulations to require all non-domestic premises to separate key recyclable materials like households already do. </a:t>
            </a:r>
            <a:endParaRPr lang="en-GB" sz="2100" b="1" dirty="0">
              <a:solidFill>
                <a:prstClr val="black"/>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3" name="TextBox 2"/>
          <p:cNvSpPr txBox="1"/>
          <p:nvPr/>
        </p:nvSpPr>
        <p:spPr>
          <a:xfrm>
            <a:off x="257741" y="1788034"/>
            <a:ext cx="5223989" cy="3249608"/>
          </a:xfrm>
          <a:prstGeom prst="rect">
            <a:avLst/>
          </a:prstGeom>
          <a:noFill/>
          <a:ln>
            <a:solidFill>
              <a:schemeClr val="tx1"/>
            </a:solidFill>
          </a:ln>
        </p:spPr>
        <p:txBody>
          <a:bodyPr wrap="square" rtlCol="0">
            <a:spAutoFit/>
          </a:bodyPr>
          <a:lstStyle/>
          <a:p>
            <a:pPr defTabSz="685800">
              <a:spcBef>
                <a:spcPts val="225"/>
              </a:spcBef>
              <a:spcAft>
                <a:spcPts val="225"/>
              </a:spcAft>
            </a:pPr>
            <a:r>
              <a:rPr lang="en-GB" dirty="0">
                <a:solidFill>
                  <a:prstClr val="black"/>
                </a:solidFill>
                <a:latin typeface="Arial" panose="020B0604020202020204" pitchFamily="34" charset="0"/>
                <a:cs typeface="Arial" panose="020B0604020202020204" pitchFamily="34" charset="0"/>
              </a:rPr>
              <a:t>Separate recycling containers will be required for:</a:t>
            </a:r>
          </a:p>
          <a:p>
            <a:pPr marL="257175" indent="-257175" defTabSz="685800">
              <a:spcBef>
                <a:spcPts val="225"/>
              </a:spcBef>
              <a:spcAft>
                <a:spcPts val="225"/>
              </a:spcAft>
              <a:buFontTx/>
              <a:buAutoNum type="arabicParenR"/>
            </a:pPr>
            <a:r>
              <a:rPr lang="en-GB" dirty="0">
                <a:solidFill>
                  <a:prstClr val="black"/>
                </a:solidFill>
                <a:latin typeface="Arial" panose="020B0604020202020204" pitchFamily="34" charset="0"/>
                <a:cs typeface="Arial" panose="020B0604020202020204" pitchFamily="34" charset="0"/>
              </a:rPr>
              <a:t>Food waste</a:t>
            </a:r>
          </a:p>
          <a:p>
            <a:pPr marL="257175" indent="-257175" defTabSz="685800">
              <a:spcBef>
                <a:spcPts val="225"/>
              </a:spcBef>
              <a:spcAft>
                <a:spcPts val="225"/>
              </a:spcAft>
              <a:buFontTx/>
              <a:buAutoNum type="arabicParenR"/>
            </a:pPr>
            <a:r>
              <a:rPr lang="en-GB" dirty="0">
                <a:solidFill>
                  <a:prstClr val="black"/>
                </a:solidFill>
                <a:latin typeface="Arial" panose="020B0604020202020204" pitchFamily="34" charset="0"/>
                <a:cs typeface="Arial" panose="020B0604020202020204" pitchFamily="34" charset="0"/>
              </a:rPr>
              <a:t>Paper and card waste</a:t>
            </a:r>
          </a:p>
          <a:p>
            <a:pPr marL="257175" indent="-257175" defTabSz="685800">
              <a:spcBef>
                <a:spcPts val="225"/>
              </a:spcBef>
              <a:spcAft>
                <a:spcPts val="225"/>
              </a:spcAft>
              <a:buFontTx/>
              <a:buAutoNum type="arabicParenR"/>
            </a:pPr>
            <a:r>
              <a:rPr lang="en-GB" dirty="0">
                <a:solidFill>
                  <a:prstClr val="black"/>
                </a:solidFill>
                <a:latin typeface="Arial" panose="020B0604020202020204" pitchFamily="34" charset="0"/>
                <a:cs typeface="Arial" panose="020B0604020202020204" pitchFamily="34" charset="0"/>
              </a:rPr>
              <a:t>Metal and plastics waste</a:t>
            </a:r>
          </a:p>
          <a:p>
            <a:pPr marL="257175" indent="-257175" defTabSz="685800">
              <a:spcBef>
                <a:spcPts val="225"/>
              </a:spcBef>
              <a:spcAft>
                <a:spcPts val="225"/>
              </a:spcAft>
              <a:buFontTx/>
              <a:buAutoNum type="arabicParenR"/>
            </a:pPr>
            <a:r>
              <a:rPr lang="en-GB" dirty="0">
                <a:solidFill>
                  <a:prstClr val="black"/>
                </a:solidFill>
                <a:latin typeface="Arial" panose="020B0604020202020204" pitchFamily="34" charset="0"/>
                <a:cs typeface="Arial" panose="020B0604020202020204" pitchFamily="34" charset="0"/>
              </a:rPr>
              <a:t>Glass waste</a:t>
            </a:r>
          </a:p>
          <a:p>
            <a:pPr marL="257175" indent="-257175" defTabSz="685800">
              <a:spcBef>
                <a:spcPts val="225"/>
              </a:spcBef>
              <a:spcAft>
                <a:spcPts val="225"/>
              </a:spcAft>
              <a:buFontTx/>
              <a:buAutoNum type="arabicParenR"/>
            </a:pPr>
            <a:r>
              <a:rPr lang="en-GB" dirty="0">
                <a:solidFill>
                  <a:prstClr val="black"/>
                </a:solidFill>
                <a:latin typeface="Arial" panose="020B0604020202020204" pitchFamily="34" charset="0"/>
                <a:cs typeface="Arial" panose="020B0604020202020204" pitchFamily="34" charset="0"/>
              </a:rPr>
              <a:t>Textile waste</a:t>
            </a:r>
          </a:p>
          <a:p>
            <a:pPr marL="257175" indent="-257175" defTabSz="685800">
              <a:spcBef>
                <a:spcPts val="225"/>
              </a:spcBef>
              <a:spcAft>
                <a:spcPts val="225"/>
              </a:spcAft>
              <a:buFontTx/>
              <a:buAutoNum type="arabicParenR"/>
            </a:pPr>
            <a:r>
              <a:rPr lang="en-GB" dirty="0">
                <a:solidFill>
                  <a:prstClr val="black"/>
                </a:solidFill>
                <a:latin typeface="Arial" panose="020B0604020202020204" pitchFamily="34" charset="0"/>
                <a:cs typeface="Arial" panose="020B0604020202020204" pitchFamily="34" charset="0"/>
              </a:rPr>
              <a:t>Small waste electronic and electrical equipment</a:t>
            </a:r>
            <a:r>
              <a:rPr lang="en-GB" sz="1350" dirty="0">
                <a:solidFill>
                  <a:prstClr val="black"/>
                </a:solidFill>
                <a:latin typeface="Calibri" panose="020F0502020204030204"/>
              </a:rPr>
              <a:t> </a:t>
            </a:r>
          </a:p>
          <a:p>
            <a:pPr defTabSz="685800">
              <a:spcBef>
                <a:spcPts val="225"/>
              </a:spcBef>
              <a:spcAft>
                <a:spcPts val="225"/>
              </a:spcAft>
            </a:pPr>
            <a:endParaRPr lang="en-GB" sz="1350" dirty="0">
              <a:solidFill>
                <a:prstClr val="black"/>
              </a:solidFill>
              <a:latin typeface="Calibri" panose="020F0502020204030204"/>
            </a:endParaRPr>
          </a:p>
          <a:p>
            <a:pPr defTabSz="685800">
              <a:spcBef>
                <a:spcPts val="225"/>
              </a:spcBef>
              <a:spcAft>
                <a:spcPts val="225"/>
              </a:spcAft>
            </a:pPr>
            <a:r>
              <a:rPr lang="en-GB" sz="2100" dirty="0">
                <a:solidFill>
                  <a:prstClr val="black"/>
                </a:solidFill>
                <a:latin typeface="Calibri" panose="020F0502020204030204"/>
              </a:rPr>
              <a:t>Food waste to sewer will be banned.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411" y="3654335"/>
            <a:ext cx="1723265" cy="126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781927" y="4953321"/>
            <a:ext cx="18838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defTabSz="685800">
              <a:spcBef>
                <a:spcPct val="0"/>
              </a:spcBef>
              <a:buClrTx/>
              <a:buSzTx/>
              <a:buNone/>
            </a:pPr>
            <a:r>
              <a:rPr lang="en-GB" altLang="en-US" sz="900" dirty="0">
                <a:solidFill>
                  <a:srgbClr val="000000"/>
                </a:solidFill>
              </a:rPr>
              <a:t>Welsh Government office, Cardiff</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411" y="1669093"/>
            <a:ext cx="1572430" cy="1777721"/>
          </a:xfrm>
          <a:prstGeom prst="rect">
            <a:avLst/>
          </a:prstGeom>
        </p:spPr>
      </p:pic>
      <p:sp>
        <p:nvSpPr>
          <p:cNvPr id="12" name="TextBox 11"/>
          <p:cNvSpPr txBox="1">
            <a:spLocks noChangeArrowheads="1"/>
          </p:cNvSpPr>
          <p:nvPr/>
        </p:nvSpPr>
        <p:spPr bwMode="auto">
          <a:xfrm>
            <a:off x="7419841" y="1981285"/>
            <a:ext cx="84960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defTabSz="685800">
              <a:spcBef>
                <a:spcPct val="0"/>
              </a:spcBef>
              <a:buClrTx/>
              <a:buSzTx/>
              <a:buNone/>
            </a:pPr>
            <a:r>
              <a:rPr lang="en-GB" altLang="en-US" sz="900" dirty="0">
                <a:solidFill>
                  <a:srgbClr val="000000"/>
                </a:solidFill>
              </a:rPr>
              <a:t>Food waste bin outside a café in Mumbles, Swansea</a:t>
            </a:r>
          </a:p>
        </p:txBody>
      </p:sp>
    </p:spTree>
    <p:extLst>
      <p:ext uri="{BB962C8B-B14F-4D97-AF65-F5344CB8AC3E}">
        <p14:creationId xmlns:p14="http://schemas.microsoft.com/office/powerpoint/2010/main" val="265901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81739" y="3318706"/>
            <a:ext cx="548717" cy="3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dirty="0">
                <a:solidFill>
                  <a:srgbClr val="15AC9C"/>
                </a:solidFill>
                <a:latin typeface="Calibri" panose="020F0502020204030204"/>
              </a:rPr>
              <a:t>89%</a:t>
            </a:r>
          </a:p>
        </p:txBody>
      </p:sp>
      <p:sp>
        <p:nvSpPr>
          <p:cNvPr id="16" name="TextBox 15"/>
          <p:cNvSpPr txBox="1"/>
          <p:nvPr/>
        </p:nvSpPr>
        <p:spPr>
          <a:xfrm>
            <a:off x="1032978" y="54691"/>
            <a:ext cx="7910144" cy="923330"/>
          </a:xfrm>
          <a:prstGeom prst="rect">
            <a:avLst/>
          </a:prstGeom>
          <a:solidFill>
            <a:schemeClr val="bg1"/>
          </a:solidFill>
        </p:spPr>
        <p:txBody>
          <a:bodyPr wrap="square" rtlCol="0">
            <a:spAutoFit/>
          </a:bodyPr>
          <a:lstStyle/>
          <a:p>
            <a:pPr defTabSz="685800"/>
            <a:r>
              <a:rPr lang="en-GB" sz="2700" b="1" dirty="0">
                <a:solidFill>
                  <a:srgbClr val="6600CC"/>
                </a:solidFill>
                <a:latin typeface="Arial" panose="020B0604020202020204" pitchFamily="34" charset="0"/>
                <a:cs typeface="Arial" panose="020B0604020202020204" pitchFamily="34" charset="0"/>
              </a:rPr>
              <a:t>The pathway for EfW to meet net zero – Energy Sector Chapter </a:t>
            </a:r>
          </a:p>
        </p:txBody>
      </p:sp>
      <p:sp>
        <p:nvSpPr>
          <p:cNvPr id="3" name="Rectangle 2"/>
          <p:cNvSpPr/>
          <p:nvPr/>
        </p:nvSpPr>
        <p:spPr>
          <a:xfrm>
            <a:off x="6890001" y="3263524"/>
            <a:ext cx="1154962" cy="35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57" y="141487"/>
            <a:ext cx="850250" cy="1200494"/>
          </a:xfrm>
          <a:prstGeom prst="rect">
            <a:avLst/>
          </a:prstGeom>
          <a:ln>
            <a:solidFill>
              <a:schemeClr val="tx1"/>
            </a:solidFill>
          </a:ln>
        </p:spPr>
      </p:pic>
      <p:sp>
        <p:nvSpPr>
          <p:cNvPr id="5" name="Rectangle 4"/>
          <p:cNvSpPr/>
          <p:nvPr/>
        </p:nvSpPr>
        <p:spPr>
          <a:xfrm>
            <a:off x="6981940" y="4312227"/>
            <a:ext cx="1247660" cy="27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6" name="TextBox 5"/>
          <p:cNvSpPr txBox="1"/>
          <p:nvPr/>
        </p:nvSpPr>
        <p:spPr>
          <a:xfrm>
            <a:off x="4453999" y="3963724"/>
            <a:ext cx="4207604" cy="415498"/>
          </a:xfrm>
          <a:prstGeom prst="rect">
            <a:avLst/>
          </a:prstGeom>
          <a:noFill/>
          <a:ln>
            <a:solidFill>
              <a:schemeClr val="tx1"/>
            </a:solidFill>
          </a:ln>
        </p:spPr>
        <p:txBody>
          <a:bodyPr wrap="square" rtlCol="0">
            <a:spAutoFit/>
          </a:bodyPr>
          <a:lstStyle/>
          <a:p>
            <a:pPr defTabSz="685800"/>
            <a:r>
              <a:rPr lang="en-GB" sz="1050" b="1" u="sng" dirty="0">
                <a:solidFill>
                  <a:srgbClr val="C00000"/>
                </a:solidFill>
                <a:latin typeface="Arial" panose="020B0604020202020204" pitchFamily="34" charset="0"/>
                <a:cs typeface="Arial" panose="020B0604020202020204" pitchFamily="34" charset="0"/>
              </a:rPr>
              <a:t>Moratorium on large scale EfW</a:t>
            </a:r>
          </a:p>
          <a:p>
            <a:pPr defTabSz="685800"/>
            <a:r>
              <a:rPr lang="en-GB" sz="1050" dirty="0">
                <a:solidFill>
                  <a:prstClr val="black"/>
                </a:solidFill>
                <a:latin typeface="Arial" panose="020B0604020202020204" pitchFamily="34" charset="0"/>
                <a:cs typeface="Arial" panose="020B0604020202020204" pitchFamily="34" charset="0"/>
              </a:rPr>
              <a:t>In place for all new plants at 10MW and above since March 2021</a:t>
            </a:r>
          </a:p>
        </p:txBody>
      </p:sp>
      <p:cxnSp>
        <p:nvCxnSpPr>
          <p:cNvPr id="8" name="Straight Arrow Connector 7"/>
          <p:cNvCxnSpPr>
            <a:endCxn id="15" idx="1"/>
          </p:cNvCxnSpPr>
          <p:nvPr/>
        </p:nvCxnSpPr>
        <p:spPr>
          <a:xfrm flipV="1">
            <a:off x="3694139" y="969750"/>
            <a:ext cx="744297" cy="991211"/>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31" idx="1"/>
          </p:cNvCxnSpPr>
          <p:nvPr/>
        </p:nvCxnSpPr>
        <p:spPr>
          <a:xfrm>
            <a:off x="3456853" y="4093770"/>
            <a:ext cx="1003699" cy="650249"/>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25" idx="1"/>
          </p:cNvCxnSpPr>
          <p:nvPr/>
        </p:nvCxnSpPr>
        <p:spPr>
          <a:xfrm flipV="1">
            <a:off x="3791213" y="2559054"/>
            <a:ext cx="647223" cy="58104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803496" y="1673599"/>
            <a:ext cx="650503" cy="1260275"/>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6" idx="1"/>
          </p:cNvCxnSpPr>
          <p:nvPr/>
        </p:nvCxnSpPr>
        <p:spPr>
          <a:xfrm>
            <a:off x="3456853" y="3939682"/>
            <a:ext cx="997146" cy="231791"/>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60552" y="4374687"/>
            <a:ext cx="4227632" cy="738664"/>
          </a:xfrm>
          <a:prstGeom prst="rect">
            <a:avLst/>
          </a:prstGeom>
          <a:noFill/>
          <a:ln>
            <a:solidFill>
              <a:srgbClr val="002060"/>
            </a:solidFill>
          </a:ln>
        </p:spPr>
        <p:txBody>
          <a:bodyPr wrap="square" rtlCol="0">
            <a:spAutoFit/>
          </a:bodyPr>
          <a:lstStyle/>
          <a:p>
            <a:pPr defTabSz="685800"/>
            <a:r>
              <a:rPr lang="en-GB" sz="1050" b="1" u="sng" dirty="0">
                <a:solidFill>
                  <a:srgbClr val="C00000"/>
                </a:solidFill>
                <a:latin typeface="Arial" panose="020B0604020202020204" pitchFamily="34" charset="0"/>
                <a:cs typeface="Arial" panose="020B0604020202020204" pitchFamily="34" charset="0"/>
              </a:rPr>
              <a:t>Planning restrictions and conditions for small scale EfW – need for the region has to be demonstrated</a:t>
            </a:r>
          </a:p>
          <a:p>
            <a:pPr marL="135000" indent="-135000" defTabSz="685800">
              <a:buFont typeface="Arial" panose="020B0604020202020204" pitchFamily="34" charset="0"/>
              <a:buChar char="•"/>
            </a:pPr>
            <a:r>
              <a:rPr lang="en-GB" sz="1050" dirty="0">
                <a:solidFill>
                  <a:prstClr val="black"/>
                </a:solidFill>
                <a:latin typeface="Arial" panose="020B0604020202020204" pitchFamily="34" charset="0"/>
                <a:cs typeface="Arial" panose="020B0604020202020204" pitchFamily="34" charset="0"/>
              </a:rPr>
              <a:t>Heat must be used</a:t>
            </a:r>
          </a:p>
          <a:p>
            <a:pPr marL="135000" indent="-135000" defTabSz="685800">
              <a:buFont typeface="Arial" panose="020B0604020202020204" pitchFamily="34" charset="0"/>
              <a:buChar char="•"/>
            </a:pPr>
            <a:r>
              <a:rPr lang="en-GB" sz="1050" dirty="0">
                <a:solidFill>
                  <a:prstClr val="black"/>
                </a:solidFill>
                <a:latin typeface="Arial" panose="020B0604020202020204" pitchFamily="34" charset="0"/>
                <a:cs typeface="Arial" panose="020B0604020202020204" pitchFamily="34" charset="0"/>
              </a:rPr>
              <a:t>Look at CCUS</a:t>
            </a:r>
          </a:p>
        </p:txBody>
      </p:sp>
      <p:sp>
        <p:nvSpPr>
          <p:cNvPr id="7" name="Rectangle 6"/>
          <p:cNvSpPr/>
          <p:nvPr/>
        </p:nvSpPr>
        <p:spPr>
          <a:xfrm>
            <a:off x="172512" y="2782306"/>
            <a:ext cx="3618701" cy="715581"/>
          </a:xfrm>
          <a:prstGeom prst="rect">
            <a:avLst/>
          </a:prstGeom>
          <a:ln>
            <a:solidFill>
              <a:schemeClr val="tx1"/>
            </a:solidFill>
          </a:ln>
        </p:spPr>
        <p:txBody>
          <a:bodyPr wrap="square">
            <a:spAutoFit/>
          </a:bodyPr>
          <a:lstStyle/>
          <a:p>
            <a:pPr defTabSz="685800"/>
            <a:r>
              <a:rPr lang="en-GB" sz="1350" b="1" dirty="0">
                <a:solidFill>
                  <a:srgbClr val="000000"/>
                </a:solidFill>
                <a:latin typeface="Arial" panose="020B0604020202020204" pitchFamily="34" charset="0"/>
                <a:cs typeface="Arial" panose="020B0604020202020204" pitchFamily="34" charset="0"/>
              </a:rPr>
              <a:t>Policy 17 – Reducing emissions from the combustion of fuels for electricity generation </a:t>
            </a:r>
          </a:p>
        </p:txBody>
      </p:sp>
      <p:sp>
        <p:nvSpPr>
          <p:cNvPr id="11" name="Rectangle 10"/>
          <p:cNvSpPr/>
          <p:nvPr/>
        </p:nvSpPr>
        <p:spPr>
          <a:xfrm>
            <a:off x="186272" y="3667427"/>
            <a:ext cx="3250553" cy="715581"/>
          </a:xfrm>
          <a:prstGeom prst="rect">
            <a:avLst/>
          </a:prstGeom>
          <a:ln>
            <a:solidFill>
              <a:schemeClr val="tx1"/>
            </a:solidFill>
          </a:ln>
        </p:spPr>
        <p:txBody>
          <a:bodyPr wrap="square">
            <a:spAutoFit/>
          </a:bodyPr>
          <a:lstStyle/>
          <a:p>
            <a:pPr defTabSz="685800"/>
            <a:r>
              <a:rPr lang="en-GB" sz="1350" b="1" dirty="0">
                <a:solidFill>
                  <a:prstClr val="black"/>
                </a:solidFill>
                <a:latin typeface="Arial" panose="020B0604020202020204" pitchFamily="34" charset="0"/>
                <a:cs typeface="Arial" panose="020B0604020202020204" pitchFamily="34" charset="0"/>
              </a:rPr>
              <a:t>Policy 19 – Reducing emission growth from new energy from waste plants in Wales </a:t>
            </a:r>
          </a:p>
        </p:txBody>
      </p:sp>
      <p:sp>
        <p:nvSpPr>
          <p:cNvPr id="23" name="Rectangle 22"/>
          <p:cNvSpPr/>
          <p:nvPr/>
        </p:nvSpPr>
        <p:spPr>
          <a:xfrm>
            <a:off x="186272" y="1577667"/>
            <a:ext cx="3507867" cy="1015663"/>
          </a:xfrm>
          <a:prstGeom prst="rect">
            <a:avLst/>
          </a:prstGeom>
          <a:ln>
            <a:solidFill>
              <a:schemeClr val="tx1"/>
            </a:solidFill>
          </a:ln>
        </p:spPr>
        <p:txBody>
          <a:bodyPr wrap="square">
            <a:spAutoFit/>
          </a:bodyPr>
          <a:lstStyle/>
          <a:p>
            <a:pPr defTabSz="685800"/>
            <a:r>
              <a:rPr lang="en-GB" sz="1200" b="1" dirty="0">
                <a:solidFill>
                  <a:prstClr val="black"/>
                </a:solidFill>
                <a:latin typeface="Arial" panose="020B0604020202020204" pitchFamily="34" charset="0"/>
                <a:cs typeface="Arial" panose="020B0604020202020204" pitchFamily="34" charset="0"/>
              </a:rPr>
              <a:t>“We aim to virtually eliminate greenhouse gas emissions from power stations by 2035 and in this carbon budget we will focus on significantly reducing emissions from fossil fuels in Wales.”</a:t>
            </a:r>
          </a:p>
        </p:txBody>
      </p:sp>
      <p:sp>
        <p:nvSpPr>
          <p:cNvPr id="15" name="Rectangle 14"/>
          <p:cNvSpPr/>
          <p:nvPr/>
        </p:nvSpPr>
        <p:spPr>
          <a:xfrm>
            <a:off x="4438436" y="519627"/>
            <a:ext cx="4529519" cy="900246"/>
          </a:xfrm>
          <a:prstGeom prst="rect">
            <a:avLst/>
          </a:prstGeom>
          <a:ln>
            <a:solidFill>
              <a:schemeClr val="tx1"/>
            </a:solidFill>
          </a:ln>
        </p:spPr>
        <p:txBody>
          <a:bodyPr wrap="square">
            <a:spAutoFit/>
          </a:bodyPr>
          <a:lstStyle/>
          <a:p>
            <a:pPr defTabSz="685800"/>
            <a:r>
              <a:rPr lang="en-GB" sz="1050" dirty="0">
                <a:solidFill>
                  <a:prstClr val="black"/>
                </a:solidFill>
                <a:latin typeface="Arial" panose="020B0604020202020204" pitchFamily="34" charset="0"/>
                <a:cs typeface="Arial" panose="020B0604020202020204" pitchFamily="34" charset="0"/>
              </a:rPr>
              <a:t>“Later this year we will publish our strategic policy position on combustion of fuels for electricity generation. </a:t>
            </a:r>
            <a:r>
              <a:rPr lang="en-GB" sz="1050" b="1" u="sng" dirty="0">
                <a:solidFill>
                  <a:srgbClr val="C00000"/>
                </a:solidFill>
                <a:latin typeface="Arial" panose="020B0604020202020204" pitchFamily="34" charset="0"/>
                <a:cs typeface="Arial" panose="020B0604020202020204" pitchFamily="34" charset="0"/>
              </a:rPr>
              <a:t>It will set out a strong presumption against new fossil fuelled power plant, nor replacing our current fleet of plant with alternatives which may themselves be the source of greenhouse gas emissions.” </a:t>
            </a:r>
            <a:endParaRPr lang="en-GB" sz="1050" b="1" u="sng" dirty="0">
              <a:solidFill>
                <a:srgbClr val="C00000"/>
              </a:solidFill>
              <a:latin typeface="Calibri" panose="020F0502020204030204"/>
            </a:endParaRPr>
          </a:p>
        </p:txBody>
      </p:sp>
      <p:sp>
        <p:nvSpPr>
          <p:cNvPr id="17" name="TextBox 16"/>
          <p:cNvSpPr txBox="1"/>
          <p:nvPr/>
        </p:nvSpPr>
        <p:spPr>
          <a:xfrm>
            <a:off x="4438436" y="1486124"/>
            <a:ext cx="4529519" cy="415498"/>
          </a:xfrm>
          <a:prstGeom prst="rect">
            <a:avLst/>
          </a:prstGeom>
          <a:noFill/>
          <a:ln>
            <a:solidFill>
              <a:schemeClr val="tx1"/>
            </a:solidFill>
          </a:ln>
        </p:spPr>
        <p:txBody>
          <a:bodyPr wrap="square" rtlCol="0">
            <a:spAutoFit/>
          </a:bodyPr>
          <a:lstStyle/>
          <a:p>
            <a:pPr defTabSz="685800"/>
            <a:r>
              <a:rPr lang="en-GB" sz="1050" b="1" u="sng" dirty="0">
                <a:solidFill>
                  <a:srgbClr val="C00000"/>
                </a:solidFill>
                <a:latin typeface="Arial" panose="020B0604020202020204" pitchFamily="34" charset="0"/>
                <a:cs typeface="Arial" panose="020B0604020202020204" pitchFamily="34" charset="0"/>
              </a:rPr>
              <a:t>Emissions Trading Scheme (ETS) </a:t>
            </a:r>
            <a:r>
              <a:rPr lang="en-GB" sz="1050" dirty="0">
                <a:solidFill>
                  <a:prstClr val="black"/>
                </a:solidFill>
                <a:latin typeface="Arial" panose="020B0604020202020204" pitchFamily="34" charset="0"/>
                <a:cs typeface="Arial" panose="020B0604020202020204" pitchFamily="34" charset="0"/>
              </a:rPr>
              <a:t>– Consultation on proposal to extend to EfW</a:t>
            </a:r>
          </a:p>
        </p:txBody>
      </p:sp>
      <p:sp>
        <p:nvSpPr>
          <p:cNvPr id="25" name="Rectangle 24"/>
          <p:cNvSpPr/>
          <p:nvPr/>
        </p:nvSpPr>
        <p:spPr>
          <a:xfrm>
            <a:off x="4438436" y="1947348"/>
            <a:ext cx="4529519" cy="1223412"/>
          </a:xfrm>
          <a:prstGeom prst="rect">
            <a:avLst/>
          </a:prstGeom>
          <a:ln>
            <a:solidFill>
              <a:schemeClr val="tx1"/>
            </a:solidFill>
          </a:ln>
        </p:spPr>
        <p:txBody>
          <a:bodyPr wrap="square">
            <a:spAutoFit/>
          </a:bodyPr>
          <a:lstStyle/>
          <a:p>
            <a:pPr defTabSz="685800"/>
            <a:r>
              <a:rPr lang="en-GB" sz="1050" b="1" u="sng" dirty="0">
                <a:solidFill>
                  <a:srgbClr val="C00000"/>
                </a:solidFill>
                <a:latin typeface="Arial" panose="020B0604020202020204" pitchFamily="34" charset="0"/>
                <a:cs typeface="Arial" panose="020B0604020202020204" pitchFamily="34" charset="0"/>
              </a:rPr>
              <a:t>Policy 53 – Implement a new regime for pollution control</a:t>
            </a:r>
            <a:r>
              <a:rPr lang="en-GB" sz="1050" dirty="0">
                <a:solidFill>
                  <a:prstClr val="black"/>
                </a:solidFill>
                <a:latin typeface="Arial" panose="020B0604020202020204" pitchFamily="34" charset="0"/>
                <a:cs typeface="Arial" panose="020B0604020202020204" pitchFamily="34" charset="0"/>
              </a:rPr>
              <a:t>: Best Available Techniques (BAT) for industry</a:t>
            </a:r>
          </a:p>
          <a:p>
            <a:pPr defTabSz="685800"/>
            <a:r>
              <a:rPr lang="en-GB" sz="1050" dirty="0">
                <a:solidFill>
                  <a:prstClr val="black"/>
                </a:solidFill>
                <a:latin typeface="Arial" panose="020B0604020202020204" pitchFamily="34" charset="0"/>
                <a:cs typeface="Arial" panose="020B0604020202020204" pitchFamily="34" charset="0"/>
              </a:rPr>
              <a:t>We will also explore the scope for more broadly reviewing whether environmental permitting requirements need to be strengthened in order to deliver our net zero, clean air and circular economy ambitions.</a:t>
            </a:r>
          </a:p>
          <a:p>
            <a:pPr marL="135000" indent="-135000" defTabSz="685800">
              <a:buFont typeface="Arial" panose="020B0604020202020204" pitchFamily="34" charset="0"/>
              <a:buChar char="•"/>
            </a:pPr>
            <a:r>
              <a:rPr lang="en-GB" sz="1050" dirty="0">
                <a:solidFill>
                  <a:prstClr val="black"/>
                </a:solidFill>
                <a:latin typeface="Arial" panose="020B0604020202020204" pitchFamily="34" charset="0"/>
                <a:cs typeface="Arial" panose="020B0604020202020204" pitchFamily="34" charset="0"/>
              </a:rPr>
              <a:t>Role of carbon capture, utilisation &amp; storage (CCUS)?</a:t>
            </a:r>
          </a:p>
          <a:p>
            <a:pPr marL="135000" indent="-135000" defTabSz="685800">
              <a:buFont typeface="Arial" panose="020B0604020202020204" pitchFamily="34" charset="0"/>
              <a:buChar char="•"/>
            </a:pPr>
            <a:r>
              <a:rPr lang="en-GB" sz="1050" dirty="0">
                <a:solidFill>
                  <a:prstClr val="black"/>
                </a:solidFill>
                <a:latin typeface="Arial" panose="020B0604020202020204" pitchFamily="34" charset="0"/>
                <a:cs typeface="Arial" panose="020B0604020202020204" pitchFamily="34" charset="0"/>
              </a:rPr>
              <a:t>Role of heat use?</a:t>
            </a:r>
          </a:p>
        </p:txBody>
      </p:sp>
      <p:sp>
        <p:nvSpPr>
          <p:cNvPr id="35" name="Rectangle 34"/>
          <p:cNvSpPr/>
          <p:nvPr/>
        </p:nvSpPr>
        <p:spPr>
          <a:xfrm>
            <a:off x="4453999" y="3224101"/>
            <a:ext cx="4529519" cy="738664"/>
          </a:xfrm>
          <a:prstGeom prst="rect">
            <a:avLst/>
          </a:prstGeom>
          <a:ln>
            <a:solidFill>
              <a:schemeClr val="tx1"/>
            </a:solidFill>
          </a:ln>
        </p:spPr>
        <p:txBody>
          <a:bodyPr wrap="square">
            <a:spAutoFit/>
          </a:bodyPr>
          <a:lstStyle/>
          <a:p>
            <a:pPr defTabSz="685800"/>
            <a:r>
              <a:rPr lang="en-GB" sz="1050" b="1" u="sng" dirty="0">
                <a:solidFill>
                  <a:srgbClr val="C00000"/>
                </a:solidFill>
                <a:latin typeface="Arial" panose="020B0604020202020204" pitchFamily="34" charset="0"/>
                <a:cs typeface="Arial" panose="020B0604020202020204" pitchFamily="34" charset="0"/>
              </a:rPr>
              <a:t>Beyond Recycling</a:t>
            </a:r>
            <a:r>
              <a:rPr lang="en-GB" sz="1050" b="1" dirty="0">
                <a:solidFill>
                  <a:srgbClr val="FF0000"/>
                </a:solidFill>
                <a:latin typeface="Arial" panose="020B0604020202020204" pitchFamily="34" charset="0"/>
                <a:cs typeface="Arial" panose="020B0604020202020204" pitchFamily="34" charset="0"/>
              </a:rPr>
              <a:t>: </a:t>
            </a:r>
            <a:r>
              <a:rPr lang="en-GB" sz="1050" dirty="0">
                <a:solidFill>
                  <a:srgbClr val="FF0000"/>
                </a:solidFill>
                <a:latin typeface="Arial" panose="020B0604020202020204" pitchFamily="34" charset="0"/>
                <a:cs typeface="Arial" panose="020B0604020202020204" pitchFamily="34" charset="0"/>
              </a:rPr>
              <a:t>“We will phase out unnecessary single-use items, especially plastic. We will send zero plastic to landfill and progressively reduce the amount sent to energy recovery.” Via more waste prevention and recycling.</a:t>
            </a:r>
          </a:p>
        </p:txBody>
      </p:sp>
      <p:cxnSp>
        <p:nvCxnSpPr>
          <p:cNvPr id="36" name="Straight Arrow Connector 35"/>
          <p:cNvCxnSpPr>
            <a:endCxn id="35" idx="1"/>
          </p:cNvCxnSpPr>
          <p:nvPr/>
        </p:nvCxnSpPr>
        <p:spPr>
          <a:xfrm>
            <a:off x="3806775" y="3244401"/>
            <a:ext cx="647224" cy="349032"/>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12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9211" y="70975"/>
            <a:ext cx="7415802" cy="994172"/>
          </a:xfrm>
        </p:spPr>
        <p:txBody>
          <a:bodyPr>
            <a:noAutofit/>
          </a:bodyPr>
          <a:lstStyle/>
          <a:p>
            <a:r>
              <a:rPr lang="en-GB" sz="2100" b="1" dirty="0">
                <a:solidFill>
                  <a:srgbClr val="C00000"/>
                </a:solidFill>
                <a:latin typeface="Arial" panose="020B0604020202020204" pitchFamily="34" charset="0"/>
                <a:cs typeface="Arial" panose="020B0604020202020204" pitchFamily="34" charset="0"/>
              </a:rPr>
              <a:t>Strategic assessment for the future need for energy from waste capacity in the three economic regions of Wales (March 2021)</a:t>
            </a:r>
          </a:p>
        </p:txBody>
      </p:sp>
      <p:sp>
        <p:nvSpPr>
          <p:cNvPr id="3" name="Rectangle 2"/>
          <p:cNvSpPr/>
          <p:nvPr/>
        </p:nvSpPr>
        <p:spPr>
          <a:xfrm>
            <a:off x="354932" y="4420417"/>
            <a:ext cx="7784431" cy="507831"/>
          </a:xfrm>
          <a:prstGeom prst="rect">
            <a:avLst/>
          </a:prstGeom>
        </p:spPr>
        <p:txBody>
          <a:bodyPr wrap="square">
            <a:spAutoFit/>
          </a:bodyPr>
          <a:lstStyle/>
          <a:p>
            <a:pPr defTabSz="685800"/>
            <a:r>
              <a:rPr lang="en-GB" sz="1350" dirty="0">
                <a:solidFill>
                  <a:prstClr val="black"/>
                </a:solidFill>
                <a:latin typeface="Calibri" panose="020F0502020204030204"/>
              </a:rPr>
              <a:t>https://gov.wales/sites/default/files/publications/2021-03/strategic-assessment-or%20the-future-need-for-energy-from-waste-capacity-in-wales.pdf</a:t>
            </a:r>
          </a:p>
        </p:txBody>
      </p:sp>
      <p:sp>
        <p:nvSpPr>
          <p:cNvPr id="4" name="Rectangle 3"/>
          <p:cNvSpPr/>
          <p:nvPr/>
        </p:nvSpPr>
        <p:spPr>
          <a:xfrm>
            <a:off x="209211" y="1253912"/>
            <a:ext cx="3868152" cy="2608406"/>
          </a:xfrm>
          <a:prstGeom prst="rect">
            <a:avLst/>
          </a:prstGeom>
          <a:ln>
            <a:solidFill>
              <a:schemeClr val="tx1"/>
            </a:solidFill>
          </a:ln>
        </p:spPr>
        <p:txBody>
          <a:bodyPr wrap="square">
            <a:spAutoFit/>
          </a:bodyPr>
          <a:lstStyle/>
          <a:p>
            <a:pPr defTabSz="685800"/>
            <a:r>
              <a:rPr lang="en-GB" sz="1500" dirty="0">
                <a:solidFill>
                  <a:srgbClr val="000000"/>
                </a:solidFill>
                <a:latin typeface="Arial" panose="020B0604020202020204" pitchFamily="34" charset="0"/>
              </a:rPr>
              <a:t>“</a:t>
            </a:r>
            <a:r>
              <a:rPr lang="en-GB" sz="1350" u="sng" dirty="0">
                <a:solidFill>
                  <a:srgbClr val="000000"/>
                </a:solidFill>
                <a:latin typeface="Arial" panose="020B0604020202020204" pitchFamily="34" charset="0"/>
              </a:rPr>
              <a:t>Purpose</a:t>
            </a:r>
            <a:r>
              <a:rPr lang="en-GB" sz="1350" dirty="0">
                <a:solidFill>
                  <a:srgbClr val="000000"/>
                </a:solidFill>
                <a:latin typeface="Arial" panose="020B0604020202020204" pitchFamily="34" charset="0"/>
              </a:rPr>
              <a:t> </a:t>
            </a:r>
          </a:p>
          <a:p>
            <a:pPr defTabSz="685800"/>
            <a:r>
              <a:rPr lang="en-GB" sz="1350" dirty="0">
                <a:solidFill>
                  <a:srgbClr val="000000"/>
                </a:solidFill>
                <a:latin typeface="Arial" panose="020B0604020202020204" pitchFamily="34" charset="0"/>
              </a:rPr>
              <a:t>This strategic assessment provides information to be used by developers, Local Planning Authorities and the Planning Inspectorate Wales when considering need for new, or variations of, planning permissions for energy from waste facilities and energy facilities using waste as a fuel. It replaces the strategic assessment for the need for new energy from waste capacity provided in section 2.3.4 of the Collections, Infrastructure and Markets Sector Plan published in 2012.”</a:t>
            </a:r>
            <a:endParaRPr lang="en-GB" sz="1350" dirty="0">
              <a:solidFill>
                <a:prstClr val="black"/>
              </a:solidFill>
              <a:latin typeface="Calibri" panose="020F0502020204030204"/>
            </a:endParaRPr>
          </a:p>
        </p:txBody>
      </p:sp>
      <p:pic>
        <p:nvPicPr>
          <p:cNvPr id="6" name="Picture 5"/>
          <p:cNvPicPr>
            <a:picLocks noChangeAspect="1"/>
          </p:cNvPicPr>
          <p:nvPr/>
        </p:nvPicPr>
        <p:blipFill>
          <a:blip r:embed="rId3"/>
          <a:stretch>
            <a:fillRect/>
          </a:stretch>
        </p:blipFill>
        <p:spPr>
          <a:xfrm>
            <a:off x="7781459" y="70974"/>
            <a:ext cx="1254257" cy="1466904"/>
          </a:xfrm>
          <a:prstGeom prst="rect">
            <a:avLst/>
          </a:prstGeom>
        </p:spPr>
      </p:pic>
      <p:sp>
        <p:nvSpPr>
          <p:cNvPr id="7" name="Rectangle 6"/>
          <p:cNvSpPr/>
          <p:nvPr/>
        </p:nvSpPr>
        <p:spPr>
          <a:xfrm>
            <a:off x="4132883" y="1253912"/>
            <a:ext cx="3555296" cy="3208571"/>
          </a:xfrm>
          <a:prstGeom prst="rect">
            <a:avLst/>
          </a:prstGeom>
          <a:ln>
            <a:solidFill>
              <a:schemeClr val="tx1"/>
            </a:solidFill>
          </a:ln>
        </p:spPr>
        <p:txBody>
          <a:bodyPr wrap="square">
            <a:spAutoFit/>
          </a:bodyPr>
          <a:lstStyle/>
          <a:p>
            <a:pPr defTabSz="685800"/>
            <a:r>
              <a:rPr lang="en-GB" sz="1350" dirty="0">
                <a:solidFill>
                  <a:prstClr val="black"/>
                </a:solidFill>
                <a:latin typeface="Calibri" panose="020F0502020204030204"/>
              </a:rPr>
              <a:t>“</a:t>
            </a:r>
            <a:r>
              <a:rPr lang="en-GB" sz="1350" dirty="0">
                <a:solidFill>
                  <a:prstClr val="black"/>
                </a:solidFill>
                <a:latin typeface="Arial" panose="020B0604020202020204" pitchFamily="34" charset="0"/>
                <a:cs typeface="Arial" panose="020B0604020202020204" pitchFamily="34" charset="0"/>
              </a:rPr>
              <a:t>The range of estimated capacity gaps for residual waste suitable for energy recovery by each region for 2034-35 is as follows:</a:t>
            </a:r>
          </a:p>
          <a:p>
            <a:pPr defTabSz="685800"/>
            <a:r>
              <a:rPr lang="en-GB" sz="1350" dirty="0">
                <a:solidFill>
                  <a:prstClr val="black"/>
                </a:solidFill>
                <a:latin typeface="Arial" panose="020B0604020202020204" pitchFamily="34" charset="0"/>
                <a:cs typeface="Arial" panose="020B0604020202020204" pitchFamily="34" charset="0"/>
              </a:rPr>
              <a:t>• </a:t>
            </a:r>
            <a:r>
              <a:rPr lang="en-GB" sz="1350" u="sng" dirty="0">
                <a:solidFill>
                  <a:prstClr val="black"/>
                </a:solidFill>
                <a:latin typeface="Arial" panose="020B0604020202020204" pitchFamily="34" charset="0"/>
                <a:cs typeface="Arial" panose="020B0604020202020204" pitchFamily="34" charset="0"/>
              </a:rPr>
              <a:t>North Wales</a:t>
            </a:r>
            <a:r>
              <a:rPr lang="en-GB" sz="1350" dirty="0">
                <a:solidFill>
                  <a:prstClr val="black"/>
                </a:solidFill>
                <a:latin typeface="Arial" panose="020B0604020202020204" pitchFamily="34" charset="0"/>
                <a:cs typeface="Arial" panose="020B0604020202020204" pitchFamily="34" charset="0"/>
              </a:rPr>
              <a:t>: </a:t>
            </a:r>
            <a:r>
              <a:rPr lang="en-GB" sz="1350" dirty="0">
                <a:solidFill>
                  <a:srgbClr val="FF0000"/>
                </a:solidFill>
                <a:latin typeface="Arial" panose="020B0604020202020204" pitchFamily="34" charset="0"/>
                <a:cs typeface="Arial" panose="020B0604020202020204" pitchFamily="34" charset="0"/>
              </a:rPr>
              <a:t>0 thousand tonnes per annum of under/over-capacity to 55 thousand tonnes per annum of </a:t>
            </a:r>
            <a:r>
              <a:rPr lang="en-GB" sz="1350" u="sng" dirty="0">
                <a:solidFill>
                  <a:srgbClr val="FF0000"/>
                </a:solidFill>
                <a:latin typeface="Arial" panose="020B0604020202020204" pitchFamily="34" charset="0"/>
                <a:cs typeface="Arial" panose="020B0604020202020204" pitchFamily="34" charset="0"/>
              </a:rPr>
              <a:t>over-capacity</a:t>
            </a:r>
            <a:r>
              <a:rPr lang="en-GB" sz="1350" dirty="0">
                <a:solidFill>
                  <a:srgbClr val="FF0000"/>
                </a:solidFill>
                <a:latin typeface="Arial" panose="020B0604020202020204" pitchFamily="34" charset="0"/>
                <a:cs typeface="Arial" panose="020B0604020202020204" pitchFamily="34" charset="0"/>
              </a:rPr>
              <a:t>.</a:t>
            </a:r>
          </a:p>
          <a:p>
            <a:pPr defTabSz="685800"/>
            <a:r>
              <a:rPr lang="en-GB" sz="1350" dirty="0">
                <a:solidFill>
                  <a:prstClr val="black"/>
                </a:solidFill>
                <a:latin typeface="Arial" panose="020B0604020202020204" pitchFamily="34" charset="0"/>
                <a:cs typeface="Arial" panose="020B0604020202020204" pitchFamily="34" charset="0"/>
              </a:rPr>
              <a:t>• </a:t>
            </a:r>
            <a:r>
              <a:rPr lang="en-GB" sz="1350" u="sng" dirty="0">
                <a:solidFill>
                  <a:prstClr val="black"/>
                </a:solidFill>
                <a:latin typeface="Arial" panose="020B0604020202020204" pitchFamily="34" charset="0"/>
                <a:cs typeface="Arial" panose="020B0604020202020204" pitchFamily="34" charset="0"/>
              </a:rPr>
              <a:t>South East Wales</a:t>
            </a:r>
            <a:r>
              <a:rPr lang="en-GB" sz="1350" dirty="0">
                <a:solidFill>
                  <a:prstClr val="black"/>
                </a:solidFill>
                <a:latin typeface="Arial" panose="020B0604020202020204" pitchFamily="34" charset="0"/>
                <a:cs typeface="Arial" panose="020B0604020202020204" pitchFamily="34" charset="0"/>
              </a:rPr>
              <a:t>: </a:t>
            </a:r>
            <a:r>
              <a:rPr lang="en-GB" sz="1350" dirty="0">
                <a:solidFill>
                  <a:srgbClr val="FF0000"/>
                </a:solidFill>
                <a:latin typeface="Arial" panose="020B0604020202020204" pitchFamily="34" charset="0"/>
                <a:cs typeface="Arial" panose="020B0604020202020204" pitchFamily="34" charset="0"/>
              </a:rPr>
              <a:t>55 to 155 thousand tonnes per annum of </a:t>
            </a:r>
            <a:r>
              <a:rPr lang="en-GB" sz="1350" u="sng" dirty="0">
                <a:solidFill>
                  <a:srgbClr val="FF0000"/>
                </a:solidFill>
                <a:latin typeface="Arial" panose="020B0604020202020204" pitchFamily="34" charset="0"/>
                <a:cs typeface="Arial" panose="020B0604020202020204" pitchFamily="34" charset="0"/>
              </a:rPr>
              <a:t>over-capacity.</a:t>
            </a:r>
          </a:p>
          <a:p>
            <a:pPr defTabSz="685800"/>
            <a:r>
              <a:rPr lang="en-GB" sz="1350" dirty="0">
                <a:solidFill>
                  <a:prstClr val="black"/>
                </a:solidFill>
                <a:latin typeface="Arial" panose="020B0604020202020204" pitchFamily="34" charset="0"/>
                <a:cs typeface="Arial" panose="020B0604020202020204" pitchFamily="34" charset="0"/>
              </a:rPr>
              <a:t>• </a:t>
            </a:r>
            <a:r>
              <a:rPr lang="en-GB" sz="1350" u="sng" dirty="0">
                <a:solidFill>
                  <a:prstClr val="black"/>
                </a:solidFill>
                <a:latin typeface="Arial" panose="020B0604020202020204" pitchFamily="34" charset="0"/>
                <a:cs typeface="Arial" panose="020B0604020202020204" pitchFamily="34" charset="0"/>
              </a:rPr>
              <a:t>Mid &amp; South West Wales</a:t>
            </a:r>
            <a:r>
              <a:rPr lang="en-GB" sz="1350" dirty="0">
                <a:solidFill>
                  <a:prstClr val="black"/>
                </a:solidFill>
                <a:latin typeface="Arial" panose="020B0604020202020204" pitchFamily="34" charset="0"/>
                <a:cs typeface="Arial" panose="020B0604020202020204" pitchFamily="34" charset="0"/>
              </a:rPr>
              <a:t>: </a:t>
            </a:r>
            <a:r>
              <a:rPr lang="en-GB" sz="1350" dirty="0">
                <a:solidFill>
                  <a:srgbClr val="FF0000"/>
                </a:solidFill>
                <a:latin typeface="Arial" panose="020B0604020202020204" pitchFamily="34" charset="0"/>
                <a:cs typeface="Arial" panose="020B0604020202020204" pitchFamily="34" charset="0"/>
              </a:rPr>
              <a:t>170 to 220 thousand tonnes per annum of </a:t>
            </a:r>
            <a:r>
              <a:rPr lang="en-GB" sz="1350" u="sng" dirty="0">
                <a:solidFill>
                  <a:srgbClr val="FF0000"/>
                </a:solidFill>
                <a:latin typeface="Arial" panose="020B0604020202020204" pitchFamily="34" charset="0"/>
                <a:cs typeface="Arial" panose="020B0604020202020204" pitchFamily="34" charset="0"/>
              </a:rPr>
              <a:t>under-capacity.</a:t>
            </a:r>
          </a:p>
          <a:p>
            <a:pPr defTabSz="685800"/>
            <a:r>
              <a:rPr lang="en-GB" sz="1350" dirty="0">
                <a:solidFill>
                  <a:prstClr val="black"/>
                </a:solidFill>
                <a:latin typeface="Arial" panose="020B0604020202020204" pitchFamily="34" charset="0"/>
                <a:cs typeface="Arial" panose="020B0604020202020204" pitchFamily="34" charset="0"/>
              </a:rPr>
              <a:t>• </a:t>
            </a:r>
            <a:r>
              <a:rPr lang="en-GB" sz="1350" u="sng" dirty="0">
                <a:solidFill>
                  <a:prstClr val="black"/>
                </a:solidFill>
                <a:latin typeface="Arial" panose="020B0604020202020204" pitchFamily="34" charset="0"/>
                <a:cs typeface="Arial" panose="020B0604020202020204" pitchFamily="34" charset="0"/>
              </a:rPr>
              <a:t>Wales total</a:t>
            </a:r>
            <a:r>
              <a:rPr lang="en-GB" sz="1350" dirty="0">
                <a:solidFill>
                  <a:prstClr val="black"/>
                </a:solidFill>
                <a:latin typeface="Arial" panose="020B0604020202020204" pitchFamily="34" charset="0"/>
                <a:cs typeface="Arial" panose="020B0604020202020204" pitchFamily="34" charset="0"/>
              </a:rPr>
              <a:t>: </a:t>
            </a:r>
            <a:r>
              <a:rPr lang="en-GB" sz="1350" dirty="0">
                <a:solidFill>
                  <a:srgbClr val="FF0000"/>
                </a:solidFill>
                <a:latin typeface="Arial" panose="020B0604020202020204" pitchFamily="34" charset="0"/>
                <a:cs typeface="Arial" panose="020B0604020202020204" pitchFamily="34" charset="0"/>
              </a:rPr>
              <a:t>40 thousand tonnes per annum of over-capacity to 165 thousand tonnes per annum of under-capacity.”</a:t>
            </a:r>
          </a:p>
        </p:txBody>
      </p:sp>
    </p:spTree>
    <p:extLst>
      <p:ext uri="{BB962C8B-B14F-4D97-AF65-F5344CB8AC3E}">
        <p14:creationId xmlns:p14="http://schemas.microsoft.com/office/powerpoint/2010/main" val="88684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81739" y="3318706"/>
            <a:ext cx="548717" cy="32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dirty="0">
                <a:solidFill>
                  <a:srgbClr val="15AC9C"/>
                </a:solidFill>
                <a:latin typeface="Calibri" panose="020F0502020204030204"/>
              </a:rPr>
              <a:t>89%</a:t>
            </a:r>
          </a:p>
        </p:txBody>
      </p:sp>
      <p:sp>
        <p:nvSpPr>
          <p:cNvPr id="3" name="Rectangle 2"/>
          <p:cNvSpPr/>
          <p:nvPr/>
        </p:nvSpPr>
        <p:spPr>
          <a:xfrm>
            <a:off x="6890001" y="3263524"/>
            <a:ext cx="1154962" cy="35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640" y="35489"/>
            <a:ext cx="770418" cy="10905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787" y="64071"/>
            <a:ext cx="747215" cy="1055017"/>
          </a:xfrm>
          <a:prstGeom prst="rect">
            <a:avLst/>
          </a:prstGeom>
          <a:ln>
            <a:solidFill>
              <a:schemeClr val="tx1"/>
            </a:solidFill>
          </a:ln>
        </p:spPr>
      </p:pic>
      <p:sp>
        <p:nvSpPr>
          <p:cNvPr id="5" name="Rectangle 4"/>
          <p:cNvSpPr/>
          <p:nvPr/>
        </p:nvSpPr>
        <p:spPr>
          <a:xfrm>
            <a:off x="6981940" y="4312227"/>
            <a:ext cx="1247660" cy="27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6858" y="100557"/>
            <a:ext cx="3304229" cy="4907861"/>
          </a:xfrm>
          <a:prstGeom prst="rect">
            <a:avLst/>
          </a:prstGeom>
          <a:ln>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5973" y="190042"/>
            <a:ext cx="3505064" cy="4818377"/>
          </a:xfrm>
          <a:prstGeom prst="rect">
            <a:avLst/>
          </a:prstGeom>
          <a:ln>
            <a:solidFill>
              <a:schemeClr val="tx1"/>
            </a:solidFill>
          </a:ln>
        </p:spPr>
      </p:pic>
      <p:sp>
        <p:nvSpPr>
          <p:cNvPr id="11" name="Oval 10"/>
          <p:cNvSpPr/>
          <p:nvPr/>
        </p:nvSpPr>
        <p:spPr>
          <a:xfrm>
            <a:off x="5238890" y="1549060"/>
            <a:ext cx="3801201" cy="108096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8" name="TextBox 7"/>
          <p:cNvSpPr txBox="1"/>
          <p:nvPr/>
        </p:nvSpPr>
        <p:spPr>
          <a:xfrm>
            <a:off x="119559" y="1549060"/>
            <a:ext cx="1412413" cy="1708160"/>
          </a:xfrm>
          <a:prstGeom prst="rect">
            <a:avLst/>
          </a:prstGeom>
          <a:noFill/>
        </p:spPr>
        <p:txBody>
          <a:bodyPr wrap="square" rtlCol="0">
            <a:spAutoFit/>
          </a:bodyPr>
          <a:lstStyle/>
          <a:p>
            <a:pPr algn="ctr" defTabSz="685800"/>
            <a:r>
              <a:rPr lang="en-GB" sz="2100" b="1" dirty="0">
                <a:solidFill>
                  <a:srgbClr val="C00000"/>
                </a:solidFill>
                <a:latin typeface="Arial" panose="020B0604020202020204" pitchFamily="34" charset="0"/>
                <a:cs typeface="Arial" panose="020B0604020202020204" pitchFamily="34" charset="0"/>
              </a:rPr>
              <a:t>Industry &amp; Business</a:t>
            </a:r>
          </a:p>
          <a:p>
            <a:pPr algn="ctr" defTabSz="685800"/>
            <a:r>
              <a:rPr lang="en-GB" sz="2100" b="1" dirty="0">
                <a:solidFill>
                  <a:srgbClr val="C00000"/>
                </a:solidFill>
                <a:latin typeface="Arial" panose="020B0604020202020204" pitchFamily="34" charset="0"/>
                <a:cs typeface="Arial" panose="020B0604020202020204" pitchFamily="34" charset="0"/>
              </a:rPr>
              <a:t>Sector Chapter</a:t>
            </a:r>
          </a:p>
        </p:txBody>
      </p:sp>
    </p:spTree>
    <p:extLst>
      <p:ext uri="{BB962C8B-B14F-4D97-AF65-F5344CB8AC3E}">
        <p14:creationId xmlns:p14="http://schemas.microsoft.com/office/powerpoint/2010/main" val="93109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5143500"/>
            <a:chOff x="0" y="0"/>
            <a:chExt cx="1219200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5262113" y="365125"/>
              <a:ext cx="4977442" cy="1325563"/>
            </a:xfrm>
            <a:prstGeom prst="rect">
              <a:avLst/>
            </a:prstGeom>
            <a:solidFill>
              <a:srgbClr val="212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grpSp>
      <p:sp>
        <p:nvSpPr>
          <p:cNvPr id="7" name="Rectangle 6"/>
          <p:cNvSpPr/>
          <p:nvPr/>
        </p:nvSpPr>
        <p:spPr>
          <a:xfrm>
            <a:off x="2602283" y="2167794"/>
            <a:ext cx="5510897" cy="830997"/>
          </a:xfrm>
          <a:prstGeom prst="rect">
            <a:avLst/>
          </a:prstGeom>
        </p:spPr>
        <p:txBody>
          <a:bodyPr wrap="square">
            <a:spAutoFit/>
          </a:bodyPr>
          <a:lstStyle/>
          <a:p>
            <a:pPr defTabSz="685800"/>
            <a:r>
              <a:rPr lang="en-GB" sz="2400" b="1" dirty="0">
                <a:solidFill>
                  <a:srgbClr val="3AF6E9"/>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How do we de-carbonise the Waste Sector? </a:t>
            </a:r>
            <a:endParaRPr lang="en-GB" sz="2400" b="1" i="1" dirty="0">
              <a:solidFill>
                <a:srgbClr val="3AF6E9"/>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p:txBody>
      </p:sp>
      <p:sp>
        <p:nvSpPr>
          <p:cNvPr id="2" name="TextBox 1"/>
          <p:cNvSpPr txBox="1"/>
          <p:nvPr/>
        </p:nvSpPr>
        <p:spPr>
          <a:xfrm>
            <a:off x="2602283" y="3228992"/>
            <a:ext cx="3939435" cy="715581"/>
          </a:xfrm>
          <a:prstGeom prst="rect">
            <a:avLst/>
          </a:prstGeom>
          <a:noFill/>
        </p:spPr>
        <p:txBody>
          <a:bodyPr wrap="square" rtlCol="0">
            <a:spAutoFit/>
          </a:bodyPr>
          <a:lstStyle/>
          <a:p>
            <a:pPr defTabSz="685800"/>
            <a:r>
              <a:rPr lang="en-GB" sz="1350" dirty="0">
                <a:solidFill>
                  <a:prstClr val="white"/>
                </a:solidFill>
                <a:latin typeface="Calibri" panose="020F0502020204030204"/>
              </a:rPr>
              <a:t>Dr Andy Rees OBE, MCIWM</a:t>
            </a:r>
          </a:p>
          <a:p>
            <a:pPr defTabSz="685800"/>
            <a:r>
              <a:rPr lang="en-GB" sz="1350" dirty="0">
                <a:solidFill>
                  <a:prstClr val="white"/>
                </a:solidFill>
                <a:latin typeface="Calibri" panose="020F0502020204030204"/>
              </a:rPr>
              <a:t>Resource Efficiency &amp; Circular Economy Division </a:t>
            </a:r>
          </a:p>
          <a:p>
            <a:pPr defTabSz="685800"/>
            <a:r>
              <a:rPr lang="en-GB" sz="1350" dirty="0">
                <a:solidFill>
                  <a:prstClr val="white"/>
                </a:solidFill>
                <a:latin typeface="Calibri" panose="020F0502020204030204"/>
              </a:rPr>
              <a:t>Welsh Government</a:t>
            </a:r>
          </a:p>
        </p:txBody>
      </p:sp>
      <p:sp>
        <p:nvSpPr>
          <p:cNvPr id="3" name="TextBox 2"/>
          <p:cNvSpPr txBox="1"/>
          <p:nvPr/>
        </p:nvSpPr>
        <p:spPr>
          <a:xfrm>
            <a:off x="1964489" y="391741"/>
            <a:ext cx="5645412" cy="507831"/>
          </a:xfrm>
          <a:prstGeom prst="rect">
            <a:avLst/>
          </a:prstGeom>
          <a:noFill/>
        </p:spPr>
        <p:txBody>
          <a:bodyPr wrap="square" rtlCol="0">
            <a:spAutoFit/>
          </a:bodyPr>
          <a:lstStyle/>
          <a:p>
            <a:pPr defTabSz="685800"/>
            <a:endParaRPr lang="en-GB" sz="1350" b="1" dirty="0">
              <a:solidFill>
                <a:prstClr val="white"/>
              </a:solidFill>
              <a:latin typeface="Arial" panose="020B0604020202020204" pitchFamily="34" charset="0"/>
              <a:cs typeface="Arial" panose="020B0604020202020204" pitchFamily="34" charset="0"/>
            </a:endParaRPr>
          </a:p>
          <a:p>
            <a:pPr defTabSz="685800"/>
            <a:endParaRPr lang="en-GB" sz="1350" b="1" dirty="0">
              <a:solidFill>
                <a:prstClr val="white"/>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776" y="196537"/>
            <a:ext cx="2394521" cy="1264031"/>
          </a:xfrm>
          <a:prstGeom prst="rect">
            <a:avLst/>
          </a:prstGeom>
        </p:spPr>
      </p:pic>
    </p:spTree>
    <p:extLst>
      <p:ext uri="{BB962C8B-B14F-4D97-AF65-F5344CB8AC3E}">
        <p14:creationId xmlns:p14="http://schemas.microsoft.com/office/powerpoint/2010/main" val="271836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BC5D-EF6C-4B95-8CF3-5F51B2AA122D}"/>
              </a:ext>
            </a:extLst>
          </p:cNvPr>
          <p:cNvSpPr>
            <a:spLocks noGrp="1"/>
          </p:cNvSpPr>
          <p:nvPr>
            <p:ph type="title"/>
          </p:nvPr>
        </p:nvSpPr>
        <p:spPr>
          <a:xfrm>
            <a:off x="628650" y="163087"/>
            <a:ext cx="7886700" cy="994172"/>
          </a:xfrm>
        </p:spPr>
        <p:txBody>
          <a:bodyPr>
            <a:normAutofit/>
          </a:bodyPr>
          <a:lstStyle/>
          <a:p>
            <a:r>
              <a:rPr lang="en-GB" sz="3000" b="1" dirty="0">
                <a:solidFill>
                  <a:srgbClr val="3FF1A5"/>
                </a:solidFill>
                <a:latin typeface="Arial" panose="020B0604020202020204" pitchFamily="34" charset="0"/>
                <a:cs typeface="Arial" panose="020B0604020202020204" pitchFamily="34" charset="0"/>
              </a:rPr>
              <a:t>Cumulative carbon abatement - Industry to 2050 (REEE combined)</a:t>
            </a:r>
          </a:p>
        </p:txBody>
      </p:sp>
      <p:sp>
        <p:nvSpPr>
          <p:cNvPr id="3" name="Content Placeholder 2">
            <a:extLst>
              <a:ext uri="{FF2B5EF4-FFF2-40B4-BE49-F238E27FC236}">
                <a16:creationId xmlns:a16="http://schemas.microsoft.com/office/drawing/2014/main" id="{DF9964DD-D5EB-435F-8AAD-B1D734454EE5}"/>
              </a:ext>
            </a:extLst>
          </p:cNvPr>
          <p:cNvSpPr>
            <a:spLocks noGrp="1"/>
          </p:cNvSpPr>
          <p:nvPr>
            <p:ph idx="1"/>
          </p:nvPr>
        </p:nvSpPr>
        <p:spPr>
          <a:xfrm>
            <a:off x="628650" y="1369219"/>
            <a:ext cx="3786188" cy="3263504"/>
          </a:xfrm>
        </p:spPr>
        <p:txBody>
          <a:bodyPr>
            <a:normAutofit/>
          </a:bodyPr>
          <a:lstStyle/>
          <a:p>
            <a:r>
              <a:rPr lang="en-GB" sz="1350" dirty="0">
                <a:latin typeface="Arial" panose="020B0604020202020204" pitchFamily="34" charset="0"/>
                <a:ea typeface="Calibri" panose="020F0502020204030204" pitchFamily="34" charset="0"/>
                <a:cs typeface="Times New Roman" panose="02020603050405020304" pitchFamily="18" charset="0"/>
              </a:rPr>
              <a:t>To simplify the pie chart left is a combination of REEE (Energy efficiency, Reduced end-user consumption of new resources, Improved resource efficiency in production, Material Substitution). </a:t>
            </a:r>
          </a:p>
          <a:p>
            <a:r>
              <a:rPr lang="en-GB" sz="1350" b="1" dirty="0">
                <a:latin typeface="Arial" panose="020B0604020202020204" pitchFamily="34" charset="0"/>
                <a:ea typeface="Calibri" panose="020F0502020204030204" pitchFamily="34" charset="0"/>
                <a:cs typeface="Times New Roman" panose="02020603050405020304" pitchFamily="18" charset="0"/>
              </a:rPr>
              <a:t>REEE is the single largest contributor to abatement of carbon up to 2050. </a:t>
            </a:r>
            <a:r>
              <a:rPr lang="en-GB" sz="1350" dirty="0">
                <a:latin typeface="Arial" panose="020B0604020202020204" pitchFamily="34" charset="0"/>
                <a:ea typeface="Calibri" panose="020F0502020204030204" pitchFamily="34" charset="0"/>
                <a:cs typeface="Times New Roman" panose="02020603050405020304" pitchFamily="18" charset="0"/>
              </a:rPr>
              <a:t>It has a greater effect on reducing carbon emission than CCS, Hydrogen or Electrification</a:t>
            </a:r>
          </a:p>
          <a:p>
            <a:r>
              <a:rPr lang="en-GB" sz="1350" dirty="0">
                <a:latin typeface="Arial" panose="020B0604020202020204" pitchFamily="34" charset="0"/>
                <a:ea typeface="Calibri" panose="020F0502020204030204" pitchFamily="34" charset="0"/>
                <a:cs typeface="Times New Roman" panose="02020603050405020304" pitchFamily="18" charset="0"/>
              </a:rPr>
              <a:t>Separate analysis of the time series shows that </a:t>
            </a:r>
            <a:r>
              <a:rPr lang="en-GB" sz="1350" b="1" dirty="0">
                <a:latin typeface="Arial" panose="020B0604020202020204" pitchFamily="34" charset="0"/>
                <a:ea typeface="Calibri" panose="020F0502020204030204" pitchFamily="34" charset="0"/>
                <a:cs typeface="Times New Roman" panose="02020603050405020304" pitchFamily="18" charset="0"/>
              </a:rPr>
              <a:t>REEE has a greater impact on carbon abatement than all other technologies combined up to 2035</a:t>
            </a:r>
          </a:p>
          <a:p>
            <a:endParaRPr lang="en-GB" dirty="0"/>
          </a:p>
        </p:txBody>
      </p:sp>
      <p:sp>
        <p:nvSpPr>
          <p:cNvPr id="5" name="TextBox 4">
            <a:extLst>
              <a:ext uri="{FF2B5EF4-FFF2-40B4-BE49-F238E27FC236}">
                <a16:creationId xmlns:a16="http://schemas.microsoft.com/office/drawing/2014/main" id="{1D45343A-D212-4548-AE9A-59A594C61396}"/>
              </a:ext>
            </a:extLst>
          </p:cNvPr>
          <p:cNvSpPr txBox="1"/>
          <p:nvPr/>
        </p:nvSpPr>
        <p:spPr>
          <a:xfrm>
            <a:off x="5203004" y="4776550"/>
            <a:ext cx="2922788" cy="300082"/>
          </a:xfrm>
          <a:prstGeom prst="rect">
            <a:avLst/>
          </a:prstGeom>
          <a:noFill/>
        </p:spPr>
        <p:txBody>
          <a:bodyPr wrap="none" rtlCol="0">
            <a:spAutoFit/>
          </a:bodyPr>
          <a:lstStyle/>
          <a:p>
            <a:pPr defTabSz="685800"/>
            <a:r>
              <a:rPr lang="en-GB" sz="1350" dirty="0">
                <a:solidFill>
                  <a:prstClr val="black"/>
                </a:solidFill>
                <a:latin typeface="Calibri" panose="020F0502020204030204"/>
              </a:rPr>
              <a:t>Middle number is </a:t>
            </a:r>
            <a:r>
              <a:rPr lang="en-GB" sz="1350" dirty="0" err="1">
                <a:solidFill>
                  <a:prstClr val="black"/>
                </a:solidFill>
                <a:latin typeface="Calibri" panose="020F0502020204030204"/>
              </a:rPr>
              <a:t>Mte</a:t>
            </a:r>
            <a:r>
              <a:rPr lang="en-GB" sz="1350" dirty="0">
                <a:solidFill>
                  <a:prstClr val="black"/>
                </a:solidFill>
                <a:latin typeface="Calibri" panose="020F0502020204030204"/>
              </a:rPr>
              <a:t> emitted to 2050</a:t>
            </a:r>
          </a:p>
        </p:txBody>
      </p:sp>
      <p:graphicFrame>
        <p:nvGraphicFramePr>
          <p:cNvPr id="6" name="Chart 5">
            <a:extLst>
              <a:ext uri="{FF2B5EF4-FFF2-40B4-BE49-F238E27FC236}">
                <a16:creationId xmlns:a16="http://schemas.microsoft.com/office/drawing/2014/main" id="{D529F33E-7C15-413F-A31D-70BCC21451BF}"/>
              </a:ext>
            </a:extLst>
          </p:cNvPr>
          <p:cNvGraphicFramePr>
            <a:graphicFrameLocks/>
          </p:cNvGraphicFramePr>
          <p:nvPr/>
        </p:nvGraphicFramePr>
        <p:xfrm>
          <a:off x="3780991" y="861254"/>
          <a:ext cx="5363009" cy="391529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36115" y="4490219"/>
            <a:ext cx="4178723" cy="507831"/>
          </a:xfrm>
          <a:prstGeom prst="rect">
            <a:avLst/>
          </a:prstGeom>
          <a:ln>
            <a:solidFill>
              <a:schemeClr val="tx1"/>
            </a:solidFill>
          </a:ln>
        </p:spPr>
        <p:txBody>
          <a:bodyPr wrap="square">
            <a:spAutoFit/>
          </a:bodyPr>
          <a:lstStyle/>
          <a:p>
            <a:pPr defTabSz="685800"/>
            <a:r>
              <a:rPr lang="en-GB" sz="1350" dirty="0">
                <a:solidFill>
                  <a:prstClr val="black"/>
                </a:solidFill>
                <a:latin typeface="Calibri" panose="020F0502020204030204"/>
              </a:rPr>
              <a:t>Source: Ben Walsh, Transforming Foundation Industries, Innovate UK, March 2022</a:t>
            </a:r>
          </a:p>
        </p:txBody>
      </p:sp>
      <p:sp>
        <p:nvSpPr>
          <p:cNvPr id="7" name="Oval 6"/>
          <p:cNvSpPr/>
          <p:nvPr/>
        </p:nvSpPr>
        <p:spPr>
          <a:xfrm>
            <a:off x="4255717" y="1225392"/>
            <a:ext cx="2433182" cy="216558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36373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Arc 102"/>
          <p:cNvSpPr/>
          <p:nvPr/>
        </p:nvSpPr>
        <p:spPr>
          <a:xfrm rot="21027436" flipH="1" flipV="1">
            <a:off x="6020992" y="1533525"/>
            <a:ext cx="2772965" cy="2725341"/>
          </a:xfrm>
          <a:prstGeom prst="arc">
            <a:avLst>
              <a:gd name="adj1" fmla="val 18900547"/>
              <a:gd name="adj2" fmla="val 4009662"/>
            </a:avLst>
          </a:prstGeom>
          <a:ln w="38100">
            <a:solidFill>
              <a:srgbClr val="92D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1350">
              <a:solidFill>
                <a:prstClr val="black"/>
              </a:solidFill>
              <a:latin typeface="Calibri" panose="020F0502020204030204"/>
            </a:endParaRPr>
          </a:p>
        </p:txBody>
      </p:sp>
      <p:sp>
        <p:nvSpPr>
          <p:cNvPr id="99" name="Arc 98"/>
          <p:cNvSpPr/>
          <p:nvPr/>
        </p:nvSpPr>
        <p:spPr>
          <a:xfrm flipH="1" flipV="1">
            <a:off x="6030517" y="2413397"/>
            <a:ext cx="1001315" cy="984647"/>
          </a:xfrm>
          <a:prstGeom prst="arc">
            <a:avLst>
              <a:gd name="adj1" fmla="val 11838534"/>
              <a:gd name="adj2" fmla="val 9443628"/>
            </a:avLst>
          </a:prstGeom>
          <a:ln w="38100">
            <a:solidFill>
              <a:srgbClr val="0070C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1350">
              <a:solidFill>
                <a:prstClr val="black"/>
              </a:solidFill>
              <a:latin typeface="Calibri" panose="020F0502020204030204"/>
            </a:endParaRPr>
          </a:p>
        </p:txBody>
      </p:sp>
      <p:sp>
        <p:nvSpPr>
          <p:cNvPr id="10244" name="AutoShape 2" descr="Image result for HSSMI"/>
          <p:cNvSpPr>
            <a:spLocks noChangeAspect="1" noChangeArrowheads="1"/>
          </p:cNvSpPr>
          <p:nvPr/>
        </p:nvSpPr>
        <p:spPr bwMode="auto">
          <a:xfrm>
            <a:off x="-222647" y="459581"/>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eaLnBrk="0" hangingPunct="0">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defTabSz="685800" eaLnBrk="1" hangingPunct="1">
              <a:spcBef>
                <a:spcPct val="0"/>
              </a:spcBef>
              <a:buClrTx/>
              <a:buSzTx/>
              <a:buNone/>
            </a:pPr>
            <a:endParaRPr lang="en-GB" altLang="en-US" sz="900">
              <a:solidFill>
                <a:srgbClr val="000000"/>
              </a:solidFill>
            </a:endParaRPr>
          </a:p>
        </p:txBody>
      </p:sp>
      <p:grpSp>
        <p:nvGrpSpPr>
          <p:cNvPr id="10245" name="Group 16"/>
          <p:cNvGrpSpPr>
            <a:grpSpLocks/>
          </p:cNvGrpSpPr>
          <p:nvPr/>
        </p:nvGrpSpPr>
        <p:grpSpPr bwMode="auto">
          <a:xfrm>
            <a:off x="3120630" y="3369472"/>
            <a:ext cx="440531" cy="436349"/>
            <a:chOff x="5188787" y="4808638"/>
            <a:chExt cx="782650" cy="775570"/>
          </a:xfrm>
        </p:grpSpPr>
        <p:sp>
          <p:nvSpPr>
            <p:cNvPr id="18" name="Oval 17"/>
            <p:cNvSpPr/>
            <p:nvPr/>
          </p:nvSpPr>
          <p:spPr>
            <a:xfrm>
              <a:off x="5248015" y="4808638"/>
              <a:ext cx="664195" cy="68142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panose="020F0502020204030204"/>
              </a:endParaRPr>
            </a:p>
          </p:txBody>
        </p:sp>
        <p:grpSp>
          <p:nvGrpSpPr>
            <p:cNvPr id="10301" name="Group 18"/>
            <p:cNvGrpSpPr>
              <a:grpSpLocks/>
            </p:cNvGrpSpPr>
            <p:nvPr/>
          </p:nvGrpSpPr>
          <p:grpSpPr bwMode="auto">
            <a:xfrm>
              <a:off x="5188787" y="4865610"/>
              <a:ext cx="782650" cy="718598"/>
              <a:chOff x="5188787" y="4852913"/>
              <a:chExt cx="782650" cy="718598"/>
            </a:xfrm>
          </p:grpSpPr>
          <p:pic>
            <p:nvPicPr>
              <p:cNvPr id="10302" name="Picture 2" descr="https://encrypted-tbn0.gstatic.com/images?q=tbn:ANd9GcSla5h6PBLi_UmdCWp7EIWsWQ5_9LbGNTzo7Cb-IRrzUMXYyz1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0440" y="4852913"/>
                <a:ext cx="359344" cy="45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5188787" y="5202257"/>
                <a:ext cx="782650" cy="369254"/>
              </a:xfrm>
              <a:prstGeom prst="rect">
                <a:avLst/>
              </a:prstGeom>
              <a:noFill/>
            </p:spPr>
            <p:txBody>
              <a:bodyPr>
                <a:spAutoFit/>
              </a:bodyPr>
              <a:lstStyle/>
              <a:p>
                <a:pPr algn="ctr" defTabSz="685800">
                  <a:defRPr/>
                </a:pPr>
                <a:r>
                  <a:rPr lang="en-GB" sz="750" b="1" dirty="0">
                    <a:solidFill>
                      <a:prstClr val="black"/>
                    </a:solidFill>
                    <a:latin typeface="Calibri" panose="020F0502020204030204"/>
                  </a:rPr>
                  <a:t>User</a:t>
                </a:r>
                <a:endParaRPr lang="en-GB" sz="788" b="1" dirty="0">
                  <a:solidFill>
                    <a:prstClr val="black"/>
                  </a:solidFill>
                  <a:latin typeface="Calibri" panose="020F0502020204030204"/>
                </a:endParaRPr>
              </a:p>
            </p:txBody>
          </p:sp>
        </p:grpSp>
      </p:grpSp>
      <p:grpSp>
        <p:nvGrpSpPr>
          <p:cNvPr id="10246" name="Group 29"/>
          <p:cNvGrpSpPr>
            <a:grpSpLocks/>
          </p:cNvGrpSpPr>
          <p:nvPr/>
        </p:nvGrpSpPr>
        <p:grpSpPr bwMode="auto">
          <a:xfrm>
            <a:off x="3415905" y="3299223"/>
            <a:ext cx="529828" cy="559594"/>
            <a:chOff x="4524616" y="3797991"/>
            <a:chExt cx="1611413" cy="1703417"/>
          </a:xfrm>
        </p:grpSpPr>
        <p:sp>
          <p:nvSpPr>
            <p:cNvPr id="31" name="TextBox 30"/>
            <p:cNvSpPr txBox="1"/>
            <p:nvPr/>
          </p:nvSpPr>
          <p:spPr>
            <a:xfrm rot="942111">
              <a:off x="4524616" y="3797991"/>
              <a:ext cx="1611413" cy="1703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a:prstTxWarp prst="textArchUp">
                <a:avLst/>
              </a:prstTxWarp>
            </a:bodyPr>
            <a:lstStyle/>
            <a:p>
              <a:pPr algn="ctr" defTabSz="685800">
                <a:defRPr/>
              </a:pPr>
              <a:r>
                <a:rPr lang="en-GB" sz="788" b="1" dirty="0">
                  <a:solidFill>
                    <a:prstClr val="black"/>
                  </a:solidFill>
                  <a:latin typeface="Calibri" panose="020F0502020204030204"/>
                  <a:cs typeface="Arial" panose="020B0604020202020204" pitchFamily="34" charset="0"/>
                </a:rPr>
                <a:t>Maintenance</a:t>
              </a:r>
            </a:p>
          </p:txBody>
        </p:sp>
        <p:sp>
          <p:nvSpPr>
            <p:cNvPr id="32" name="Arc 31"/>
            <p:cNvSpPr/>
            <p:nvPr/>
          </p:nvSpPr>
          <p:spPr>
            <a:xfrm rot="3385823" flipV="1">
              <a:off x="4658013" y="3939922"/>
              <a:ext cx="1351862" cy="1350692"/>
            </a:xfrm>
            <a:prstGeom prst="arc">
              <a:avLst>
                <a:gd name="adj1" fmla="val 16200000"/>
                <a:gd name="adj2" fmla="val 12189423"/>
              </a:avLst>
            </a:prstGeom>
            <a:ln w="38100">
              <a:solidFill>
                <a:srgbClr val="0070C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788">
                <a:solidFill>
                  <a:prstClr val="black"/>
                </a:solidFill>
                <a:latin typeface="Calibri" panose="020F0502020204030204"/>
                <a:cs typeface="Arial" panose="020B0604020202020204" pitchFamily="34" charset="0"/>
              </a:endParaRPr>
            </a:p>
          </p:txBody>
        </p:sp>
        <p:grpSp>
          <p:nvGrpSpPr>
            <p:cNvPr id="10297" name="Group 32"/>
            <p:cNvGrpSpPr>
              <a:grpSpLocks/>
            </p:cNvGrpSpPr>
            <p:nvPr/>
          </p:nvGrpSpPr>
          <p:grpSpPr bwMode="auto">
            <a:xfrm>
              <a:off x="5542595" y="4600187"/>
              <a:ext cx="592210" cy="646331"/>
              <a:chOff x="2657870" y="4403040"/>
              <a:chExt cx="592210" cy="646331"/>
            </a:xfrm>
          </p:grpSpPr>
          <p:sp>
            <p:nvSpPr>
              <p:cNvPr id="34" name="Rectangle 33"/>
              <p:cNvSpPr/>
              <p:nvPr/>
            </p:nvSpPr>
            <p:spPr>
              <a:xfrm>
                <a:off x="2657434" y="4401812"/>
                <a:ext cx="593871" cy="6487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788">
                  <a:solidFill>
                    <a:prstClr val="white"/>
                  </a:solidFill>
                  <a:latin typeface="Calibri" panose="020F0502020204030204"/>
                  <a:cs typeface="Arial" panose="020B0604020202020204" pitchFamily="34" charset="0"/>
                </a:endParaRPr>
              </a:p>
            </p:txBody>
          </p:sp>
          <p:pic>
            <p:nvPicPr>
              <p:cNvPr id="10299" name="Picture 16" descr="http://www.tech-bods.co.uk/images/smallbox-service-icon-grey.png"/>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2718409" y="4490639"/>
                <a:ext cx="471132" cy="47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 name="TextBox 12"/>
          <p:cNvSpPr txBox="1"/>
          <p:nvPr/>
        </p:nvSpPr>
        <p:spPr>
          <a:xfrm>
            <a:off x="3019425" y="2784873"/>
            <a:ext cx="642938" cy="334835"/>
          </a:xfrm>
          <a:prstGeom prst="rect">
            <a:avLst/>
          </a:prstGeom>
          <a:ln w="19050"/>
        </p:spPr>
        <p:style>
          <a:lnRef idx="2">
            <a:schemeClr val="dk1"/>
          </a:lnRef>
          <a:fillRef idx="1">
            <a:schemeClr val="lt1"/>
          </a:fillRef>
          <a:effectRef idx="0">
            <a:schemeClr val="dk1"/>
          </a:effectRef>
          <a:fontRef idx="minor">
            <a:schemeClr val="dk1"/>
          </a:fontRef>
        </p:style>
        <p:txBody>
          <a:bodyPr>
            <a:spAutoFit/>
          </a:bodyPr>
          <a:lstStyle/>
          <a:p>
            <a:pPr algn="ctr" defTabSz="685800">
              <a:defRPr/>
            </a:pPr>
            <a:r>
              <a:rPr lang="en-GB" sz="788" b="1" dirty="0">
                <a:solidFill>
                  <a:prstClr val="black"/>
                </a:solidFill>
                <a:latin typeface="Calibri" panose="020F0502020204030204"/>
                <a:cs typeface="Arial" panose="020B0604020202020204" pitchFamily="34" charset="0"/>
              </a:rPr>
              <a:t>Service provider</a:t>
            </a:r>
          </a:p>
        </p:txBody>
      </p:sp>
      <p:sp>
        <p:nvSpPr>
          <p:cNvPr id="6" name="TextBox 5"/>
          <p:cNvSpPr txBox="1"/>
          <p:nvPr/>
        </p:nvSpPr>
        <p:spPr>
          <a:xfrm>
            <a:off x="2881312" y="1616870"/>
            <a:ext cx="919163" cy="334835"/>
          </a:xfrm>
          <a:prstGeom prst="rect">
            <a:avLst/>
          </a:prstGeom>
          <a:solidFill>
            <a:schemeClr val="bg1"/>
          </a:solidFill>
          <a:ln w="19050">
            <a:solidFill>
              <a:schemeClr val="tx1"/>
            </a:solidFill>
          </a:ln>
        </p:spPr>
        <p:txBody>
          <a:bodyPr>
            <a:spAutoFit/>
          </a:bodyPr>
          <a:lstStyle/>
          <a:p>
            <a:pPr algn="ctr" defTabSz="685800">
              <a:defRPr/>
            </a:pPr>
            <a:r>
              <a:rPr lang="en-GB" sz="788" b="1" dirty="0">
                <a:solidFill>
                  <a:prstClr val="black"/>
                </a:solidFill>
                <a:latin typeface="Calibri" panose="020F0502020204030204"/>
                <a:cs typeface="Arial" panose="020B0604020202020204" pitchFamily="34" charset="0"/>
              </a:rPr>
              <a:t>Materials/Parts Manufacturing</a:t>
            </a:r>
          </a:p>
        </p:txBody>
      </p:sp>
      <p:sp>
        <p:nvSpPr>
          <p:cNvPr id="9" name="TextBox 8"/>
          <p:cNvSpPr txBox="1"/>
          <p:nvPr/>
        </p:nvSpPr>
        <p:spPr>
          <a:xfrm>
            <a:off x="2911080" y="2201467"/>
            <a:ext cx="859631" cy="334835"/>
          </a:xfrm>
          <a:prstGeom prst="rect">
            <a:avLst/>
          </a:prstGeom>
          <a:solidFill>
            <a:schemeClr val="bg1"/>
          </a:solidFill>
          <a:ln w="19050">
            <a:solidFill>
              <a:schemeClr val="tx1"/>
            </a:solidFill>
          </a:ln>
        </p:spPr>
        <p:txBody>
          <a:bodyPr>
            <a:spAutoFit/>
          </a:bodyPr>
          <a:lstStyle/>
          <a:p>
            <a:pPr algn="ctr" defTabSz="685800">
              <a:defRPr/>
            </a:pPr>
            <a:r>
              <a:rPr lang="en-GB" sz="788" b="1" dirty="0">
                <a:solidFill>
                  <a:prstClr val="black"/>
                </a:solidFill>
                <a:latin typeface="Calibri" panose="020F0502020204030204"/>
                <a:cs typeface="Arial" panose="020B0604020202020204" pitchFamily="34" charset="0"/>
              </a:rPr>
              <a:t>Product manufacturing</a:t>
            </a:r>
          </a:p>
        </p:txBody>
      </p:sp>
      <p:cxnSp>
        <p:nvCxnSpPr>
          <p:cNvPr id="47" name="Straight Arrow Connector 46"/>
          <p:cNvCxnSpPr>
            <a:stCxn id="6" idx="2"/>
            <a:endCxn id="9" idx="0"/>
          </p:cNvCxnSpPr>
          <p:nvPr/>
        </p:nvCxnSpPr>
        <p:spPr>
          <a:xfrm>
            <a:off x="3340894" y="1951705"/>
            <a:ext cx="2" cy="24976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9" idx="2"/>
            <a:endCxn id="13" idx="0"/>
          </p:cNvCxnSpPr>
          <p:nvPr/>
        </p:nvCxnSpPr>
        <p:spPr>
          <a:xfrm flipH="1">
            <a:off x="3340894" y="2536302"/>
            <a:ext cx="2" cy="24857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867025" y="4061223"/>
            <a:ext cx="948929" cy="21358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defTabSz="685800">
              <a:defRPr/>
            </a:pPr>
            <a:r>
              <a:rPr lang="en-GB" sz="788" b="1" dirty="0">
                <a:solidFill>
                  <a:prstClr val="black"/>
                </a:solidFill>
                <a:latin typeface="Calibri" panose="020F0502020204030204"/>
                <a:cs typeface="Arial" panose="020B0604020202020204" pitchFamily="34" charset="0"/>
              </a:rPr>
              <a:t>Collection</a:t>
            </a:r>
          </a:p>
        </p:txBody>
      </p:sp>
      <p:cxnSp>
        <p:nvCxnSpPr>
          <p:cNvPr id="50" name="Straight Arrow Connector 49"/>
          <p:cNvCxnSpPr>
            <a:stCxn id="13" idx="2"/>
            <a:endCxn id="18" idx="0"/>
          </p:cNvCxnSpPr>
          <p:nvPr/>
        </p:nvCxnSpPr>
        <p:spPr>
          <a:xfrm>
            <a:off x="3340894" y="3119708"/>
            <a:ext cx="2" cy="24976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1" idx="2"/>
            <a:endCxn id="49" idx="0"/>
          </p:cNvCxnSpPr>
          <p:nvPr/>
        </p:nvCxnSpPr>
        <p:spPr>
          <a:xfrm>
            <a:off x="3340896" y="3805821"/>
            <a:ext cx="594" cy="25540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rot="11862977" flipH="1" flipV="1">
            <a:off x="1754981" y="2337199"/>
            <a:ext cx="1953816" cy="1802606"/>
          </a:xfrm>
          <a:prstGeom prst="arc">
            <a:avLst>
              <a:gd name="adj1" fmla="val 3925171"/>
              <a:gd name="adj2" fmla="val 15771646"/>
            </a:avLst>
          </a:prstGeom>
          <a:ln w="38100">
            <a:solidFill>
              <a:schemeClr val="accent6"/>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788">
              <a:solidFill>
                <a:prstClr val="black"/>
              </a:solidFill>
              <a:latin typeface="Calibri" panose="020F0502020204030204"/>
              <a:cs typeface="Arial" panose="020B0604020202020204" pitchFamily="34" charset="0"/>
            </a:endParaRPr>
          </a:p>
        </p:txBody>
      </p:sp>
      <p:grpSp>
        <p:nvGrpSpPr>
          <p:cNvPr id="10256" name="Group 66"/>
          <p:cNvGrpSpPr>
            <a:grpSpLocks/>
          </p:cNvGrpSpPr>
          <p:nvPr/>
        </p:nvGrpSpPr>
        <p:grpSpPr bwMode="auto">
          <a:xfrm rot="2116088">
            <a:off x="3386138" y="2817020"/>
            <a:ext cx="1352550" cy="1375172"/>
            <a:chOff x="3337257" y="2465245"/>
            <a:chExt cx="3262474" cy="3318644"/>
          </a:xfrm>
        </p:grpSpPr>
        <p:sp>
          <p:nvSpPr>
            <p:cNvPr id="68" name="Arc 67"/>
            <p:cNvSpPr/>
            <p:nvPr/>
          </p:nvSpPr>
          <p:spPr>
            <a:xfrm rot="169345" flipV="1">
              <a:off x="3337168" y="2575886"/>
              <a:ext cx="3262474" cy="3206585"/>
            </a:xfrm>
            <a:prstGeom prst="arc">
              <a:avLst>
                <a:gd name="adj1" fmla="val 17279522"/>
                <a:gd name="adj2" fmla="val 9700605"/>
              </a:avLst>
            </a:prstGeom>
            <a:ln w="38100">
              <a:solidFill>
                <a:srgbClr val="0070C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1350">
                <a:solidFill>
                  <a:prstClr val="black"/>
                </a:solidFill>
                <a:latin typeface="Calibri" panose="020F0502020204030204"/>
              </a:endParaRPr>
            </a:p>
          </p:txBody>
        </p:sp>
        <p:sp>
          <p:nvSpPr>
            <p:cNvPr id="69" name="Rectangle 68"/>
            <p:cNvSpPr/>
            <p:nvPr/>
          </p:nvSpPr>
          <p:spPr>
            <a:xfrm rot="680511">
              <a:off x="3938207" y="2465245"/>
              <a:ext cx="2431843" cy="1365415"/>
            </a:xfrm>
            <a:prstGeom prst="rect">
              <a:avLst/>
            </a:prstGeom>
          </p:spPr>
          <p:txBody>
            <a:bodyPr spcFirstLastPara="1" wrap="none">
              <a:prstTxWarp prst="textArchUp">
                <a:avLst>
                  <a:gd name="adj" fmla="val 12666299"/>
                </a:avLst>
              </a:prstTxWarp>
              <a:spAutoFit/>
            </a:bodyPr>
            <a:lstStyle/>
            <a:p>
              <a:pPr algn="ctr" defTabSz="685800">
                <a:defRPr/>
              </a:pPr>
              <a:r>
                <a:rPr lang="en-GB" sz="1350" b="1" dirty="0">
                  <a:solidFill>
                    <a:prstClr val="black"/>
                  </a:solidFill>
                  <a:latin typeface="Calibri" panose="020F0502020204030204"/>
                  <a:cs typeface="Arial" panose="020B0604020202020204" pitchFamily="34" charset="0"/>
                </a:rPr>
                <a:t>Reuse/redistribute</a:t>
              </a:r>
              <a:endParaRPr lang="en-GB" sz="1500" b="1" dirty="0">
                <a:solidFill>
                  <a:prstClr val="black"/>
                </a:solidFill>
                <a:latin typeface="Calibri" panose="020F0502020204030204"/>
                <a:cs typeface="Arial" panose="020B0604020202020204" pitchFamily="34" charset="0"/>
              </a:endParaRPr>
            </a:p>
          </p:txBody>
        </p:sp>
      </p:grpSp>
      <p:grpSp>
        <p:nvGrpSpPr>
          <p:cNvPr id="10257" name="Group 69"/>
          <p:cNvGrpSpPr>
            <a:grpSpLocks/>
          </p:cNvGrpSpPr>
          <p:nvPr/>
        </p:nvGrpSpPr>
        <p:grpSpPr bwMode="auto">
          <a:xfrm rot="2407245">
            <a:off x="3234928" y="2262189"/>
            <a:ext cx="1852613" cy="1945481"/>
            <a:chOff x="3054947" y="2597866"/>
            <a:chExt cx="3060974" cy="3213663"/>
          </a:xfrm>
        </p:grpSpPr>
        <p:sp>
          <p:nvSpPr>
            <p:cNvPr id="71" name="Arc 70"/>
            <p:cNvSpPr/>
            <p:nvPr/>
          </p:nvSpPr>
          <p:spPr>
            <a:xfrm rot="19943602" flipV="1">
              <a:off x="3034369" y="2670878"/>
              <a:ext cx="3060974" cy="3140894"/>
            </a:xfrm>
            <a:prstGeom prst="arc">
              <a:avLst>
                <a:gd name="adj1" fmla="val 15721367"/>
                <a:gd name="adj2" fmla="val 7590305"/>
              </a:avLst>
            </a:prstGeom>
            <a:ln w="38100">
              <a:solidFill>
                <a:srgbClr val="0070C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1350">
                <a:solidFill>
                  <a:prstClr val="black"/>
                </a:solidFill>
                <a:latin typeface="Calibri" panose="020F0502020204030204"/>
              </a:endParaRPr>
            </a:p>
          </p:txBody>
        </p:sp>
        <p:sp>
          <p:nvSpPr>
            <p:cNvPr id="72" name="Rectangle 71"/>
            <p:cNvSpPr/>
            <p:nvPr/>
          </p:nvSpPr>
          <p:spPr>
            <a:xfrm rot="20827878">
              <a:off x="3227198" y="2597866"/>
              <a:ext cx="2258672" cy="1532663"/>
            </a:xfrm>
            <a:prstGeom prst="rect">
              <a:avLst/>
            </a:prstGeom>
          </p:spPr>
          <p:txBody>
            <a:bodyPr spcFirstLastPara="1" wrap="none">
              <a:prstTxWarp prst="textArchUp">
                <a:avLst>
                  <a:gd name="adj" fmla="val 12840791"/>
                </a:avLst>
              </a:prstTxWarp>
              <a:spAutoFit/>
            </a:bodyPr>
            <a:lstStyle/>
            <a:p>
              <a:pPr algn="ctr" defTabSz="685800">
                <a:defRPr/>
              </a:pPr>
              <a:r>
                <a:rPr lang="en-GB" sz="1350" b="1" dirty="0">
                  <a:solidFill>
                    <a:prstClr val="black"/>
                  </a:solidFill>
                  <a:latin typeface="Calibri" panose="020F0502020204030204"/>
                  <a:cs typeface="Arial" panose="020B0604020202020204" pitchFamily="34" charset="0"/>
                </a:rPr>
                <a:t>Refurbish/ remanufacture</a:t>
              </a:r>
            </a:p>
          </p:txBody>
        </p:sp>
      </p:grpSp>
      <p:grpSp>
        <p:nvGrpSpPr>
          <p:cNvPr id="10258" name="Group 72"/>
          <p:cNvGrpSpPr>
            <a:grpSpLocks/>
          </p:cNvGrpSpPr>
          <p:nvPr/>
        </p:nvGrpSpPr>
        <p:grpSpPr bwMode="auto">
          <a:xfrm rot="878981">
            <a:off x="2962275" y="1701405"/>
            <a:ext cx="2581275" cy="2531269"/>
            <a:chOff x="2871318" y="1008650"/>
            <a:chExt cx="4904347" cy="4808528"/>
          </a:xfrm>
        </p:grpSpPr>
        <p:sp>
          <p:nvSpPr>
            <p:cNvPr id="74" name="Arc 73"/>
            <p:cNvSpPr/>
            <p:nvPr/>
          </p:nvSpPr>
          <p:spPr>
            <a:xfrm rot="202324" flipV="1">
              <a:off x="2854688" y="1000706"/>
              <a:ext cx="4890774" cy="4806266"/>
            </a:xfrm>
            <a:prstGeom prst="arc">
              <a:avLst>
                <a:gd name="adj1" fmla="val 16137420"/>
                <a:gd name="adj2" fmla="val 7740625"/>
              </a:avLst>
            </a:prstGeom>
            <a:ln w="38100">
              <a:solidFill>
                <a:srgbClr val="0070C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1350">
                <a:solidFill>
                  <a:prstClr val="black"/>
                </a:solidFill>
                <a:latin typeface="Calibri" panose="020F0502020204030204"/>
              </a:endParaRPr>
            </a:p>
          </p:txBody>
        </p:sp>
        <p:sp>
          <p:nvSpPr>
            <p:cNvPr id="75" name="Rectangle 74"/>
            <p:cNvSpPr/>
            <p:nvPr/>
          </p:nvSpPr>
          <p:spPr>
            <a:xfrm rot="987377">
              <a:off x="4899080" y="1008650"/>
              <a:ext cx="2108760" cy="1168222"/>
            </a:xfrm>
            <a:prstGeom prst="rect">
              <a:avLst/>
            </a:prstGeom>
          </p:spPr>
          <p:txBody>
            <a:bodyPr spcFirstLastPara="1" wrap="none">
              <a:prstTxWarp prst="textArchUp">
                <a:avLst>
                  <a:gd name="adj" fmla="val 11473485"/>
                </a:avLst>
              </a:prstTxWarp>
              <a:spAutoFit/>
            </a:bodyPr>
            <a:lstStyle/>
            <a:p>
              <a:pPr algn="ctr" defTabSz="685800">
                <a:defRPr/>
              </a:pPr>
              <a:r>
                <a:rPr lang="en-GB" sz="788" b="1" dirty="0">
                  <a:solidFill>
                    <a:prstClr val="black"/>
                  </a:solidFill>
                  <a:latin typeface="Calibri" panose="020F0502020204030204"/>
                  <a:cs typeface="Arial" panose="020B0604020202020204" pitchFamily="34" charset="0"/>
                </a:rPr>
                <a:t>Recycling</a:t>
              </a:r>
              <a:endParaRPr lang="en-GB" sz="1050" b="1" dirty="0">
                <a:solidFill>
                  <a:prstClr val="black"/>
                </a:solidFill>
                <a:latin typeface="Calibri" panose="020F0502020204030204"/>
                <a:cs typeface="Arial" panose="020B0604020202020204" pitchFamily="34" charset="0"/>
              </a:endParaRPr>
            </a:p>
          </p:txBody>
        </p:sp>
        <p:pic>
          <p:nvPicPr>
            <p:cNvPr id="10290" name="Picture 9" descr="http://www.clipartbest.com/cliparts/9ip/ezG/9ipezGki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78981">
              <a:off x="7085745" y="1892666"/>
              <a:ext cx="689920" cy="6899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87" name="Arc 86"/>
          <p:cNvSpPr/>
          <p:nvPr/>
        </p:nvSpPr>
        <p:spPr>
          <a:xfrm rot="344999" flipV="1">
            <a:off x="3065860" y="1429941"/>
            <a:ext cx="2961084" cy="2909888"/>
          </a:xfrm>
          <a:prstGeom prst="arc">
            <a:avLst>
              <a:gd name="adj1" fmla="val 14762838"/>
              <a:gd name="adj2" fmla="val 7627821"/>
            </a:avLst>
          </a:prstGeom>
          <a:ln w="38100">
            <a:solidFill>
              <a:srgbClr val="0070C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1350">
              <a:solidFill>
                <a:prstClr val="black"/>
              </a:solidFill>
              <a:latin typeface="Calibri" panose="020F0502020204030204"/>
            </a:endParaRPr>
          </a:p>
        </p:txBody>
      </p:sp>
      <p:pic>
        <p:nvPicPr>
          <p:cNvPr id="2059" name="Picture 8" descr="https://image.freepik.com/free-icon/rotate-circle_318-2987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592" y="2740819"/>
            <a:ext cx="291703"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ectangle 99"/>
          <p:cNvSpPr/>
          <p:nvPr/>
        </p:nvSpPr>
        <p:spPr>
          <a:xfrm rot="1463693">
            <a:off x="4302926" y="1473281"/>
            <a:ext cx="1477515" cy="581024"/>
          </a:xfrm>
          <a:prstGeom prst="rect">
            <a:avLst/>
          </a:prstGeom>
        </p:spPr>
        <p:txBody>
          <a:bodyPr spcFirstLastPara="1" wrap="none">
            <a:prstTxWarp prst="textArchUp">
              <a:avLst>
                <a:gd name="adj" fmla="val 11027699"/>
              </a:avLst>
            </a:prstTxWarp>
            <a:spAutoFit/>
          </a:bodyPr>
          <a:lstStyle/>
          <a:p>
            <a:pPr algn="ctr" defTabSz="685800">
              <a:defRPr/>
            </a:pPr>
            <a:r>
              <a:rPr lang="en-GB" sz="1350" b="1" dirty="0">
                <a:solidFill>
                  <a:prstClr val="black"/>
                </a:solidFill>
                <a:latin typeface="Calibri" panose="020F0502020204030204"/>
                <a:cs typeface="Arial" panose="020B0604020202020204" pitchFamily="34" charset="0"/>
              </a:rPr>
              <a:t>Industrial Symbiosis</a:t>
            </a:r>
          </a:p>
        </p:txBody>
      </p:sp>
      <p:grpSp>
        <p:nvGrpSpPr>
          <p:cNvPr id="10262" name="Group 100"/>
          <p:cNvGrpSpPr>
            <a:grpSpLocks/>
          </p:cNvGrpSpPr>
          <p:nvPr/>
        </p:nvGrpSpPr>
        <p:grpSpPr bwMode="auto">
          <a:xfrm>
            <a:off x="3969544" y="4668439"/>
            <a:ext cx="753666" cy="281453"/>
            <a:chOff x="1666725" y="6154735"/>
            <a:chExt cx="1064437" cy="500470"/>
          </a:xfrm>
        </p:grpSpPr>
        <p:sp>
          <p:nvSpPr>
            <p:cNvPr id="94" name="Rectangle 93"/>
            <p:cNvSpPr/>
            <p:nvPr/>
          </p:nvSpPr>
          <p:spPr>
            <a:xfrm>
              <a:off x="1722217" y="6154735"/>
              <a:ext cx="1008945" cy="497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panose="020F0502020204030204"/>
              </a:endParaRPr>
            </a:p>
          </p:txBody>
        </p:sp>
        <p:grpSp>
          <p:nvGrpSpPr>
            <p:cNvPr id="10285" name="Group 141"/>
            <p:cNvGrpSpPr>
              <a:grpSpLocks/>
            </p:cNvGrpSpPr>
            <p:nvPr/>
          </p:nvGrpSpPr>
          <p:grpSpPr bwMode="auto">
            <a:xfrm>
              <a:off x="1666725" y="6217495"/>
              <a:ext cx="1020091" cy="437710"/>
              <a:chOff x="692352" y="5787448"/>
              <a:chExt cx="1569968" cy="673655"/>
            </a:xfrm>
          </p:grpSpPr>
          <p:sp>
            <p:nvSpPr>
              <p:cNvPr id="143" name="TextBox 142"/>
              <p:cNvSpPr txBox="1"/>
              <p:nvPr/>
            </p:nvSpPr>
            <p:spPr>
              <a:xfrm>
                <a:off x="692352" y="5876590"/>
                <a:ext cx="1092146" cy="584513"/>
              </a:xfrm>
              <a:prstGeom prst="rect">
                <a:avLst/>
              </a:prstGeom>
              <a:noFill/>
            </p:spPr>
            <p:txBody>
              <a:bodyPr>
                <a:spAutoFit/>
              </a:bodyPr>
              <a:lstStyle/>
              <a:p>
                <a:pPr algn="ctr" defTabSz="685800">
                  <a:defRPr/>
                </a:pPr>
                <a:r>
                  <a:rPr lang="en-GB" sz="788" dirty="0">
                    <a:solidFill>
                      <a:prstClr val="black"/>
                    </a:solidFill>
                    <a:latin typeface="Calibri" panose="020F0502020204030204"/>
                    <a:cs typeface="Arial" panose="020B0604020202020204" pitchFamily="34" charset="0"/>
                  </a:rPr>
                  <a:t>Landfill</a:t>
                </a:r>
              </a:p>
            </p:txBody>
          </p:sp>
          <p:pic>
            <p:nvPicPr>
              <p:cNvPr id="10287" name="Picture 33" descr="http://www.clker.com/cliparts/M/1/s/e/O/c/landfill-waste-m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6154" y="5787448"/>
                <a:ext cx="526166" cy="5777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grpSp>
        <p:nvGrpSpPr>
          <p:cNvPr id="10263" name="Group 95"/>
          <p:cNvGrpSpPr>
            <a:grpSpLocks/>
          </p:cNvGrpSpPr>
          <p:nvPr/>
        </p:nvGrpSpPr>
        <p:grpSpPr bwMode="auto">
          <a:xfrm>
            <a:off x="3014664" y="4524373"/>
            <a:ext cx="626269" cy="411037"/>
            <a:chOff x="3404682" y="5263897"/>
            <a:chExt cx="872844" cy="730892"/>
          </a:xfrm>
        </p:grpSpPr>
        <p:sp>
          <p:nvSpPr>
            <p:cNvPr id="155" name="Rectangle 154"/>
            <p:cNvSpPr/>
            <p:nvPr/>
          </p:nvSpPr>
          <p:spPr>
            <a:xfrm>
              <a:off x="3441189" y="5263897"/>
              <a:ext cx="836337" cy="497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white"/>
                </a:solidFill>
                <a:latin typeface="Calibri" panose="020F0502020204030204"/>
              </a:endParaRPr>
            </a:p>
          </p:txBody>
        </p:sp>
        <p:grpSp>
          <p:nvGrpSpPr>
            <p:cNvPr id="10281" name="Group 146"/>
            <p:cNvGrpSpPr>
              <a:grpSpLocks/>
            </p:cNvGrpSpPr>
            <p:nvPr/>
          </p:nvGrpSpPr>
          <p:grpSpPr bwMode="auto">
            <a:xfrm>
              <a:off x="3404682" y="5338537"/>
              <a:ext cx="776650" cy="656252"/>
              <a:chOff x="3026806" y="4706188"/>
              <a:chExt cx="1195300" cy="1010002"/>
            </a:xfrm>
          </p:grpSpPr>
          <p:pic>
            <p:nvPicPr>
              <p:cNvPr id="10282" name="Picture 31" descr="fire-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8751" y="4706188"/>
                <a:ext cx="473355" cy="5587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9" name="TextBox 148"/>
              <p:cNvSpPr txBox="1"/>
              <p:nvPr/>
            </p:nvSpPr>
            <p:spPr>
              <a:xfrm>
                <a:off x="3026806" y="4799854"/>
                <a:ext cx="784045" cy="916336"/>
              </a:xfrm>
              <a:prstGeom prst="rect">
                <a:avLst/>
              </a:prstGeom>
              <a:noFill/>
            </p:spPr>
            <p:txBody>
              <a:bodyPr>
                <a:spAutoFit/>
              </a:bodyPr>
              <a:lstStyle/>
              <a:p>
                <a:pPr algn="ctr" defTabSz="685800">
                  <a:defRPr/>
                </a:pPr>
                <a:r>
                  <a:rPr lang="en-GB" sz="788" dirty="0">
                    <a:solidFill>
                      <a:prstClr val="black"/>
                    </a:solidFill>
                    <a:latin typeface="Calibri" panose="020F0502020204030204"/>
                    <a:cs typeface="Arial" panose="020B0604020202020204" pitchFamily="34" charset="0"/>
                  </a:rPr>
                  <a:t>EFW</a:t>
                </a:r>
              </a:p>
            </p:txBody>
          </p:sp>
        </p:grpSp>
      </p:grpSp>
      <p:cxnSp>
        <p:nvCxnSpPr>
          <p:cNvPr id="150" name="Straight Arrow Connector 149"/>
          <p:cNvCxnSpPr>
            <a:stCxn id="49" idx="2"/>
            <a:endCxn id="155" idx="0"/>
          </p:cNvCxnSpPr>
          <p:nvPr/>
        </p:nvCxnSpPr>
        <p:spPr>
          <a:xfrm flipH="1">
            <a:off x="3340896" y="4274808"/>
            <a:ext cx="594" cy="2495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a:off x="2730103" y="4366024"/>
            <a:ext cx="1290638" cy="582215"/>
          </a:xfrm>
          <a:prstGeom prst="arc">
            <a:avLst>
              <a:gd name="adj1" fmla="val 11877129"/>
              <a:gd name="adj2" fmla="val 20440228"/>
            </a:avLst>
          </a:prstGeom>
          <a:ln w="38100">
            <a:solidFill>
              <a:schemeClr val="bg2">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1350">
              <a:solidFill>
                <a:prstClr val="black"/>
              </a:solidFill>
              <a:latin typeface="Calibri" panose="020F0502020204030204"/>
              <a:cs typeface="Arial" panose="020B0604020202020204" pitchFamily="34" charset="0"/>
            </a:endParaRPr>
          </a:p>
        </p:txBody>
      </p:sp>
      <p:cxnSp>
        <p:nvCxnSpPr>
          <p:cNvPr id="165" name="Straight Arrow Connector 164"/>
          <p:cNvCxnSpPr>
            <a:stCxn id="155" idx="3"/>
          </p:cNvCxnSpPr>
          <p:nvPr/>
        </p:nvCxnSpPr>
        <p:spPr>
          <a:xfrm>
            <a:off x="3640931" y="4663680"/>
            <a:ext cx="352425" cy="1440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1422797" y="4491038"/>
            <a:ext cx="1395413" cy="577081"/>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defTabSz="685800">
              <a:defRPr/>
            </a:pPr>
            <a:r>
              <a:rPr lang="en-GB" sz="1050" i="1" dirty="0">
                <a:solidFill>
                  <a:prstClr val="black"/>
                </a:solidFill>
                <a:latin typeface="Calibri" panose="020F0502020204030204"/>
                <a:cs typeface="Arial" panose="020B0604020202020204" pitchFamily="34" charset="0"/>
              </a:rPr>
              <a:t>(Leakage of materials as waste to be minimised)</a:t>
            </a:r>
          </a:p>
        </p:txBody>
      </p:sp>
      <p:sp>
        <p:nvSpPr>
          <p:cNvPr id="98" name="TextBox 97"/>
          <p:cNvSpPr txBox="1"/>
          <p:nvPr/>
        </p:nvSpPr>
        <p:spPr>
          <a:xfrm>
            <a:off x="6704411" y="2719389"/>
            <a:ext cx="658415" cy="456087"/>
          </a:xfrm>
          <a:prstGeom prst="rect">
            <a:avLst/>
          </a:prstGeom>
          <a:solidFill>
            <a:schemeClr val="bg1"/>
          </a:solidFill>
          <a:ln w="19050">
            <a:solidFill>
              <a:schemeClr val="tx1"/>
            </a:solidFill>
          </a:ln>
        </p:spPr>
        <p:txBody>
          <a:bodyPr>
            <a:spAutoFit/>
          </a:bodyPr>
          <a:lstStyle/>
          <a:p>
            <a:pPr algn="ctr" defTabSz="685800">
              <a:defRPr/>
            </a:pPr>
            <a:r>
              <a:rPr lang="en-GB" sz="788" b="1" dirty="0">
                <a:solidFill>
                  <a:prstClr val="black"/>
                </a:solidFill>
                <a:latin typeface="Calibri" panose="020F0502020204030204"/>
                <a:cs typeface="Arial" panose="020B0604020202020204" pitchFamily="34" charset="0"/>
              </a:rPr>
              <a:t>The Wider Circular Economy </a:t>
            </a:r>
          </a:p>
        </p:txBody>
      </p:sp>
      <p:sp>
        <p:nvSpPr>
          <p:cNvPr id="3" name="Rectangle 2"/>
          <p:cNvSpPr>
            <a:spLocks noChangeArrowheads="1"/>
          </p:cNvSpPr>
          <p:nvPr/>
        </p:nvSpPr>
        <p:spPr bwMode="auto">
          <a:xfrm>
            <a:off x="6672161" y="1701404"/>
            <a:ext cx="10550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algn="ctr" defTabSz="685800" eaLnBrk="1" hangingPunct="1">
              <a:spcBef>
                <a:spcPct val="0"/>
              </a:spcBef>
              <a:buClrTx/>
              <a:buSzTx/>
              <a:buNone/>
            </a:pPr>
            <a:r>
              <a:rPr lang="en-GB" altLang="en-US" sz="1050" i="1">
                <a:solidFill>
                  <a:srgbClr val="000000"/>
                </a:solidFill>
                <a:cs typeface="Arial" panose="020B0604020202020204" pitchFamily="34" charset="0"/>
              </a:rPr>
              <a:t>(open loop </a:t>
            </a:r>
          </a:p>
          <a:p>
            <a:pPr algn="ctr" defTabSz="685800" eaLnBrk="1" hangingPunct="1">
              <a:spcBef>
                <a:spcPct val="0"/>
              </a:spcBef>
              <a:buClrTx/>
              <a:buSzTx/>
              <a:buNone/>
            </a:pPr>
            <a:r>
              <a:rPr lang="en-GB" altLang="en-US" sz="1050" i="1">
                <a:solidFill>
                  <a:srgbClr val="000000"/>
                </a:solidFill>
                <a:cs typeface="Arial" panose="020B0604020202020204" pitchFamily="34" charset="0"/>
              </a:rPr>
              <a:t>material flows)</a:t>
            </a:r>
          </a:p>
        </p:txBody>
      </p:sp>
      <p:sp>
        <p:nvSpPr>
          <p:cNvPr id="10270" name="Rectangle 106"/>
          <p:cNvSpPr>
            <a:spLocks noChangeArrowheads="1"/>
          </p:cNvSpPr>
          <p:nvPr/>
        </p:nvSpPr>
        <p:spPr bwMode="auto">
          <a:xfrm>
            <a:off x="5582842" y="1271587"/>
            <a:ext cx="12727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algn="ctr" defTabSz="685800" eaLnBrk="1" hangingPunct="1">
              <a:spcBef>
                <a:spcPct val="0"/>
              </a:spcBef>
              <a:buClrTx/>
              <a:buSzTx/>
              <a:buNone/>
            </a:pPr>
            <a:r>
              <a:rPr lang="en-GB" altLang="en-US" sz="1050" i="1">
                <a:solidFill>
                  <a:srgbClr val="000000"/>
                </a:solidFill>
                <a:cs typeface="Arial" panose="020B0604020202020204" pitchFamily="34" charset="0"/>
              </a:rPr>
              <a:t>(closed loop </a:t>
            </a:r>
          </a:p>
          <a:p>
            <a:pPr algn="ctr" defTabSz="685800" eaLnBrk="1" hangingPunct="1">
              <a:spcBef>
                <a:spcPct val="0"/>
              </a:spcBef>
              <a:buClrTx/>
              <a:buSzTx/>
              <a:buNone/>
            </a:pPr>
            <a:r>
              <a:rPr lang="en-GB" altLang="en-US" sz="1050" i="1">
                <a:solidFill>
                  <a:srgbClr val="000000"/>
                </a:solidFill>
                <a:cs typeface="Arial" panose="020B0604020202020204" pitchFamily="34" charset="0"/>
              </a:rPr>
              <a:t>material flows)</a:t>
            </a:r>
          </a:p>
        </p:txBody>
      </p:sp>
      <p:sp>
        <p:nvSpPr>
          <p:cNvPr id="109" name="Rectangle 108"/>
          <p:cNvSpPr/>
          <p:nvPr/>
        </p:nvSpPr>
        <p:spPr>
          <a:xfrm rot="312572">
            <a:off x="5999882" y="2377236"/>
            <a:ext cx="1048808" cy="581024"/>
          </a:xfrm>
          <a:prstGeom prst="rect">
            <a:avLst/>
          </a:prstGeom>
        </p:spPr>
        <p:txBody>
          <a:bodyPr spcFirstLastPara="1" wrap="none">
            <a:prstTxWarp prst="textArchUp">
              <a:avLst>
                <a:gd name="adj" fmla="val 11458393"/>
              </a:avLst>
            </a:prstTxWarp>
            <a:spAutoFit/>
          </a:bodyPr>
          <a:lstStyle/>
          <a:p>
            <a:pPr algn="ctr" defTabSz="685800">
              <a:defRPr/>
            </a:pPr>
            <a:r>
              <a:rPr lang="en-GB" sz="825" b="1" dirty="0">
                <a:solidFill>
                  <a:prstClr val="black"/>
                </a:solidFill>
                <a:latin typeface="Calibri" panose="020F0502020204030204"/>
                <a:cs typeface="Arial" panose="020B0604020202020204" pitchFamily="34" charset="0"/>
              </a:rPr>
              <a:t>Industrial</a:t>
            </a:r>
          </a:p>
          <a:p>
            <a:pPr algn="ctr" defTabSz="685800">
              <a:defRPr/>
            </a:pPr>
            <a:r>
              <a:rPr lang="en-GB" sz="825" b="1" dirty="0">
                <a:solidFill>
                  <a:prstClr val="black"/>
                </a:solidFill>
                <a:latin typeface="Calibri" panose="020F0502020204030204"/>
                <a:cs typeface="Arial" panose="020B0604020202020204" pitchFamily="34" charset="0"/>
              </a:rPr>
              <a:t>Symbiosis</a:t>
            </a:r>
            <a:endParaRPr lang="en-GB" sz="1500" b="1" dirty="0">
              <a:solidFill>
                <a:prstClr val="black"/>
              </a:solidFill>
              <a:latin typeface="Calibri" panose="020F0502020204030204"/>
              <a:cs typeface="Arial" panose="020B0604020202020204" pitchFamily="34" charset="0"/>
            </a:endParaRPr>
          </a:p>
        </p:txBody>
      </p:sp>
      <p:sp>
        <p:nvSpPr>
          <p:cNvPr id="114" name="TextBox 113"/>
          <p:cNvSpPr txBox="1"/>
          <p:nvPr/>
        </p:nvSpPr>
        <p:spPr>
          <a:xfrm>
            <a:off x="2996803" y="910829"/>
            <a:ext cx="689372" cy="456087"/>
          </a:xfrm>
          <a:prstGeom prst="rect">
            <a:avLst/>
          </a:prstGeom>
          <a:solidFill>
            <a:schemeClr val="bg1"/>
          </a:solidFill>
          <a:ln w="19050">
            <a:solidFill>
              <a:schemeClr val="tx1"/>
            </a:solidFill>
          </a:ln>
        </p:spPr>
        <p:txBody>
          <a:bodyPr>
            <a:spAutoFit/>
          </a:bodyPr>
          <a:lstStyle/>
          <a:p>
            <a:pPr algn="ctr" defTabSz="685800">
              <a:defRPr/>
            </a:pPr>
            <a:r>
              <a:rPr lang="en-GB" sz="788" b="1" dirty="0">
                <a:solidFill>
                  <a:prstClr val="black"/>
                </a:solidFill>
                <a:latin typeface="Calibri" panose="020F0502020204030204"/>
                <a:cs typeface="Arial" panose="020B0604020202020204" pitchFamily="34" charset="0"/>
              </a:rPr>
              <a:t>Primary materials production</a:t>
            </a:r>
          </a:p>
        </p:txBody>
      </p:sp>
      <p:sp>
        <p:nvSpPr>
          <p:cNvPr id="116" name="Arc 115"/>
          <p:cNvSpPr/>
          <p:nvPr/>
        </p:nvSpPr>
        <p:spPr>
          <a:xfrm rot="10800000">
            <a:off x="2705100" y="897731"/>
            <a:ext cx="1290638" cy="582216"/>
          </a:xfrm>
          <a:prstGeom prst="arc">
            <a:avLst>
              <a:gd name="adj1" fmla="val 12483691"/>
              <a:gd name="adj2" fmla="val 20012496"/>
            </a:avLst>
          </a:prstGeom>
          <a:ln w="38100">
            <a:solidFill>
              <a:schemeClr val="bg2">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1350">
              <a:solidFill>
                <a:prstClr val="black"/>
              </a:solidFill>
              <a:latin typeface="Calibri" panose="020F0502020204030204"/>
              <a:cs typeface="Arial" panose="020B0604020202020204" pitchFamily="34" charset="0"/>
            </a:endParaRPr>
          </a:p>
        </p:txBody>
      </p:sp>
      <p:cxnSp>
        <p:nvCxnSpPr>
          <p:cNvPr id="117" name="Straight Arrow Connector 116"/>
          <p:cNvCxnSpPr>
            <a:stCxn id="114" idx="2"/>
            <a:endCxn id="6" idx="0"/>
          </p:cNvCxnSpPr>
          <p:nvPr/>
        </p:nvCxnSpPr>
        <p:spPr>
          <a:xfrm flipH="1">
            <a:off x="3340894" y="1366916"/>
            <a:ext cx="595" cy="24995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194197" y="957263"/>
            <a:ext cx="1718072"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defTabSz="685800">
              <a:defRPr/>
            </a:pPr>
            <a:r>
              <a:rPr lang="en-GB" sz="1050" i="1" dirty="0">
                <a:solidFill>
                  <a:prstClr val="black"/>
                </a:solidFill>
                <a:latin typeface="Calibri" panose="020F0502020204030204"/>
                <a:cs typeface="Arial" panose="020B0604020202020204" pitchFamily="34" charset="0"/>
              </a:rPr>
              <a:t>(minimised consumption of primary resources)</a:t>
            </a:r>
          </a:p>
        </p:txBody>
      </p:sp>
      <p:sp>
        <p:nvSpPr>
          <p:cNvPr id="115" name="Arc 114"/>
          <p:cNvSpPr/>
          <p:nvPr/>
        </p:nvSpPr>
        <p:spPr>
          <a:xfrm rot="11960485" flipH="1" flipV="1">
            <a:off x="1531145" y="1797844"/>
            <a:ext cx="2536031" cy="2343150"/>
          </a:xfrm>
          <a:prstGeom prst="arc">
            <a:avLst>
              <a:gd name="adj1" fmla="val 4234626"/>
              <a:gd name="adj2" fmla="val 15334578"/>
            </a:avLst>
          </a:prstGeom>
          <a:ln w="38100">
            <a:solidFill>
              <a:schemeClr val="accent6"/>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en-GB" sz="788">
              <a:solidFill>
                <a:prstClr val="black"/>
              </a:solidFill>
              <a:latin typeface="Calibri" panose="020F0502020204030204"/>
              <a:cs typeface="Arial" panose="020B0604020202020204" pitchFamily="34" charset="0"/>
            </a:endParaRPr>
          </a:p>
        </p:txBody>
      </p:sp>
      <p:pic>
        <p:nvPicPr>
          <p:cNvPr id="59" name="Picture 58"/>
          <p:cNvPicPr>
            <a:picLocks noChangeAspect="1"/>
          </p:cNvPicPr>
          <p:nvPr/>
        </p:nvPicPr>
        <p:blipFill rotWithShape="1">
          <a:blip r:embed="rId8" cstate="screen">
            <a:clrChange>
              <a:clrFrom>
                <a:srgbClr val="FEFDFB"/>
              </a:clrFrom>
              <a:clrTo>
                <a:srgbClr val="FEFDFB">
                  <a:alpha val="0"/>
                </a:srgbClr>
              </a:clrTo>
            </a:clrChange>
            <a:extLst>
              <a:ext uri="{28A0092B-C50C-407E-A947-70E740481C1C}">
                <a14:useLocalDpi xmlns:a14="http://schemas.microsoft.com/office/drawing/2010/main"/>
              </a:ext>
            </a:extLst>
          </a:blip>
          <a:srcRect/>
          <a:stretch/>
        </p:blipFill>
        <p:spPr>
          <a:xfrm>
            <a:off x="1967879" y="3693090"/>
            <a:ext cx="512265" cy="500199"/>
          </a:xfrm>
          <a:prstGeom prst="ellipse">
            <a:avLst/>
          </a:prstGeom>
        </p:spPr>
      </p:pic>
      <p:sp>
        <p:nvSpPr>
          <p:cNvPr id="10278" name="Title 3"/>
          <p:cNvSpPr>
            <a:spLocks noGrp="1"/>
          </p:cNvSpPr>
          <p:nvPr>
            <p:ph type="title"/>
          </p:nvPr>
        </p:nvSpPr>
        <p:spPr>
          <a:xfrm>
            <a:off x="571501" y="145256"/>
            <a:ext cx="6888956" cy="537947"/>
          </a:xfrm>
        </p:spPr>
        <p:txBody>
          <a:bodyPr>
            <a:normAutofit/>
          </a:bodyPr>
          <a:lstStyle/>
          <a:p>
            <a:r>
              <a:rPr lang="en-GB" altLang="en-US" sz="3000" b="1" dirty="0">
                <a:solidFill>
                  <a:srgbClr val="C00000"/>
                </a:solidFill>
                <a:latin typeface="Arial" panose="020B0604020202020204" pitchFamily="34" charset="0"/>
                <a:cs typeface="Arial" panose="020B0604020202020204" pitchFamily="34" charset="0"/>
              </a:rPr>
              <a:t>Material flows in a Circular Econom</a:t>
            </a:r>
            <a:r>
              <a:rPr lang="en-GB" altLang="en-US" sz="2700" dirty="0">
                <a:solidFill>
                  <a:srgbClr val="C00000"/>
                </a:solidFill>
              </a:rPr>
              <a:t>y</a:t>
            </a:r>
          </a:p>
        </p:txBody>
      </p:sp>
      <p:sp>
        <p:nvSpPr>
          <p:cNvPr id="64" name="TextBox 63"/>
          <p:cNvSpPr txBox="1">
            <a:spLocks noChangeArrowheads="1"/>
          </p:cNvSpPr>
          <p:nvPr/>
        </p:nvSpPr>
        <p:spPr bwMode="auto">
          <a:xfrm>
            <a:off x="4806553" y="4718210"/>
            <a:ext cx="3176588"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spAutoFit/>
          </a:bodyPr>
          <a:lstStyle>
            <a:lvl1pPr eaLnBrk="0" hangingPunct="0">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cs typeface="ヒラギノ角ゴ ProN W3" charset="0"/>
                <a:sym typeface="Arial" panose="020B0604020202020204" pitchFamily="34" charset="0"/>
              </a:defRPr>
            </a:lvl1pPr>
            <a:lvl2pPr marL="742950" indent="-285750" eaLnBrk="0" hangingPunct="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cs typeface="ヒラギノ角ゴ ProN W3" charset="0"/>
                <a:sym typeface="Arial" panose="020B0604020202020204" pitchFamily="34" charset="0"/>
              </a:defRPr>
            </a:lvl2pPr>
            <a:lvl3pPr marL="1143000" indent="-228600" eaLnBrk="0" hangingPunct="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cs typeface="ヒラギノ角ゴ ProN W3" charset="0"/>
                <a:sym typeface="Arial" panose="020B0604020202020204" pitchFamily="34" charset="0"/>
              </a:defRPr>
            </a:lvl3pPr>
            <a:lvl4pPr marL="1600200" indent="-228600" eaLnBrk="0" hangingPunct="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4pPr>
            <a:lvl5pPr marL="2057400" indent="-228600" eaLnBrk="0" hangingPunct="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cs typeface="ヒラギノ角ゴ ProN W3" charset="0"/>
                <a:sym typeface="Arial" panose="020B0604020202020204" pitchFamily="34" charset="0"/>
              </a:defRPr>
            </a:lvl9pPr>
          </a:lstStyle>
          <a:p>
            <a:pPr defTabSz="685800" eaLnBrk="1" hangingPunct="1">
              <a:spcBef>
                <a:spcPct val="0"/>
              </a:spcBef>
              <a:buClrTx/>
              <a:buSzTx/>
              <a:buNone/>
            </a:pPr>
            <a:r>
              <a:rPr lang="en-GB" altLang="en-US" sz="900">
                <a:solidFill>
                  <a:srgbClr val="000000"/>
                </a:solidFill>
              </a:rPr>
              <a:t>Adapted by Rhys Charles (Swansea Uni)  from: Towards a Circular Economy Vol. 1, Ellen McArthur Foundation, 2013.</a:t>
            </a:r>
          </a:p>
        </p:txBody>
      </p:sp>
    </p:spTree>
    <p:extLst>
      <p:ext uri="{BB962C8B-B14F-4D97-AF65-F5344CB8AC3E}">
        <p14:creationId xmlns:p14="http://schemas.microsoft.com/office/powerpoint/2010/main" val="301088698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108" y="128372"/>
            <a:ext cx="7886700" cy="463911"/>
          </a:xfrm>
        </p:spPr>
        <p:txBody>
          <a:bodyPr>
            <a:normAutofit fontScale="90000"/>
          </a:bodyPr>
          <a:lstStyle/>
          <a:p>
            <a:r>
              <a:rPr lang="en-GB" b="1" dirty="0">
                <a:solidFill>
                  <a:srgbClr val="C00000"/>
                </a:solidFill>
                <a:latin typeface="Arial" panose="020B0604020202020204" pitchFamily="34" charset="0"/>
                <a:cs typeface="Arial" panose="020B0604020202020204" pitchFamily="34" charset="0"/>
              </a:rPr>
              <a:t>SWIC &amp; Both Eyes Open project  </a:t>
            </a:r>
          </a:p>
        </p:txBody>
      </p:sp>
      <p:pic>
        <p:nvPicPr>
          <p:cNvPr id="5" name="Picture 4"/>
          <p:cNvPicPr>
            <a:picLocks noChangeAspect="1"/>
          </p:cNvPicPr>
          <p:nvPr/>
        </p:nvPicPr>
        <p:blipFill>
          <a:blip r:embed="rId3"/>
          <a:stretch>
            <a:fillRect/>
          </a:stretch>
        </p:blipFill>
        <p:spPr>
          <a:xfrm>
            <a:off x="448108" y="592283"/>
            <a:ext cx="2960110" cy="4257335"/>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3787349" y="592284"/>
            <a:ext cx="5154800" cy="3990313"/>
          </a:xfrm>
          <a:prstGeom prst="rect">
            <a:avLst/>
          </a:prstGeom>
          <a:ln>
            <a:solidFill>
              <a:schemeClr val="tx1"/>
            </a:solidFill>
          </a:ln>
        </p:spPr>
      </p:pic>
    </p:spTree>
    <p:extLst>
      <p:ext uri="{BB962C8B-B14F-4D97-AF65-F5344CB8AC3E}">
        <p14:creationId xmlns:p14="http://schemas.microsoft.com/office/powerpoint/2010/main" val="2904934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255" y="167618"/>
            <a:ext cx="1225735" cy="1856927"/>
          </a:xfrm>
          <a:prstGeom prst="rect">
            <a:avLst/>
          </a:prstGeom>
          <a:ln>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07" y="1268947"/>
            <a:ext cx="4673453" cy="3006587"/>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360" y="2123117"/>
            <a:ext cx="4103708" cy="2581043"/>
          </a:xfrm>
          <a:prstGeom prst="rect">
            <a:avLst/>
          </a:prstGeom>
          <a:ln>
            <a:solidFill>
              <a:schemeClr val="tx1"/>
            </a:solidFill>
          </a:ln>
        </p:spPr>
      </p:pic>
      <p:sp>
        <p:nvSpPr>
          <p:cNvPr id="6" name="Title 2"/>
          <p:cNvSpPr>
            <a:spLocks noGrp="1"/>
          </p:cNvSpPr>
          <p:nvPr>
            <p:ph type="title"/>
          </p:nvPr>
        </p:nvSpPr>
        <p:spPr>
          <a:xfrm>
            <a:off x="293655" y="167619"/>
            <a:ext cx="7257600" cy="994172"/>
          </a:xfrm>
        </p:spPr>
        <p:txBody>
          <a:bodyPr>
            <a:normAutofit fontScale="90000"/>
          </a:bodyPr>
          <a:lstStyle/>
          <a:p>
            <a:r>
              <a:rPr lang="en-GB" b="1" dirty="0">
                <a:solidFill>
                  <a:srgbClr val="3AF6E9"/>
                </a:solidFill>
                <a:latin typeface="Arial" panose="020B0604020202020204" pitchFamily="34" charset="0"/>
                <a:cs typeface="Arial" panose="020B0604020202020204" pitchFamily="34" charset="0"/>
              </a:rPr>
              <a:t>‘Value retention processes’ (VRP) for major infrastructure and assets</a:t>
            </a:r>
          </a:p>
        </p:txBody>
      </p:sp>
    </p:spTree>
    <p:extLst>
      <p:ext uri="{BB962C8B-B14F-4D97-AF65-F5344CB8AC3E}">
        <p14:creationId xmlns:p14="http://schemas.microsoft.com/office/powerpoint/2010/main" val="1164159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224917" y="210046"/>
            <a:ext cx="3374480" cy="710804"/>
          </a:xfrm>
        </p:spPr>
        <p:txBody>
          <a:bodyPr>
            <a:normAutofit fontScale="90000"/>
          </a:bodyPr>
          <a:lstStyle/>
          <a:p>
            <a:pPr eaLnBrk="1" hangingPunct="1"/>
            <a:r>
              <a:rPr lang="en-GB" altLang="en-US" sz="3000" b="1" dirty="0">
                <a:solidFill>
                  <a:srgbClr val="C00000"/>
                </a:solidFill>
                <a:latin typeface="Arial" panose="020B0604020202020204" pitchFamily="34" charset="0"/>
                <a:cs typeface="Arial" panose="020B0604020202020204" pitchFamily="34" charset="0"/>
              </a:rPr>
              <a:t>Programme for Government</a:t>
            </a:r>
            <a:endParaRPr lang="en-GB" altLang="en-US" sz="3000"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153408" y="1142594"/>
            <a:ext cx="4759190" cy="4078039"/>
          </a:xfrm>
          <a:prstGeom prst="rect">
            <a:avLst/>
          </a:prstGeom>
          <a:noFill/>
        </p:spPr>
        <p:txBody>
          <a:bodyPr wrap="square" rtlCol="0">
            <a:spAutoFit/>
          </a:bodyPr>
          <a:lstStyle/>
          <a:p>
            <a:pPr marL="162000" indent="-162000" defTabSz="685800">
              <a:spcBef>
                <a:spcPts val="450"/>
              </a:spcBef>
              <a:spcAft>
                <a:spcPts val="45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“Introduce an extended producer responsibility scheme to incentivise waste reduction by businesses.”</a:t>
            </a:r>
          </a:p>
          <a:p>
            <a:pPr marL="162000" indent="-162000" defTabSz="685800">
              <a:spcBef>
                <a:spcPts val="450"/>
              </a:spcBef>
              <a:spcAft>
                <a:spcPts val="45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“Support 80 re-use and repair hubs in </a:t>
            </a:r>
            <a:r>
              <a:rPr lang="en-GB" b="1" dirty="0">
                <a:solidFill>
                  <a:prstClr val="black"/>
                </a:solidFill>
                <a:latin typeface="Arial" panose="020B0604020202020204" pitchFamily="34" charset="0"/>
                <a:cs typeface="Arial" panose="020B0604020202020204" pitchFamily="34" charset="0"/>
              </a:rPr>
              <a:t>town centres</a:t>
            </a:r>
            <a:r>
              <a:rPr lang="en-GB" dirty="0">
                <a:solidFill>
                  <a:prstClr val="black"/>
                </a:solidFill>
                <a:latin typeface="Arial" panose="020B0604020202020204" pitchFamily="34" charset="0"/>
                <a:cs typeface="Arial" panose="020B0604020202020204" pitchFamily="34" charset="0"/>
              </a:rPr>
              <a:t>.” </a:t>
            </a:r>
          </a:p>
          <a:p>
            <a:pPr marL="162000" indent="-162000" defTabSz="685800">
              <a:spcBef>
                <a:spcPts val="450"/>
              </a:spcBef>
              <a:spcAft>
                <a:spcPts val="45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“Bring together a place-based zero waste challenge network of organisations to support cultural change in businesses and communities.”</a:t>
            </a:r>
          </a:p>
          <a:p>
            <a:pPr marL="162000" indent="-162000" defTabSz="685800">
              <a:spcBef>
                <a:spcPts val="450"/>
              </a:spcBef>
              <a:spcAft>
                <a:spcPts val="45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“Develop community recycling facilities in </a:t>
            </a:r>
            <a:r>
              <a:rPr lang="en-GB" b="1" dirty="0">
                <a:solidFill>
                  <a:prstClr val="black"/>
                </a:solidFill>
                <a:latin typeface="Arial" panose="020B0604020202020204" pitchFamily="34" charset="0"/>
                <a:cs typeface="Arial" panose="020B0604020202020204" pitchFamily="34" charset="0"/>
              </a:rPr>
              <a:t>town centres </a:t>
            </a:r>
            <a:r>
              <a:rPr lang="en-GB" dirty="0">
                <a:solidFill>
                  <a:prstClr val="black"/>
                </a:solidFill>
                <a:latin typeface="Arial" panose="020B0604020202020204" pitchFamily="34" charset="0"/>
                <a:cs typeface="Arial" panose="020B0604020202020204" pitchFamily="34" charset="0"/>
              </a:rPr>
              <a:t>and promote repair and re-use facilities to encourage zero-waste shopping.”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08" y="66101"/>
            <a:ext cx="844959" cy="99869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8353" y="154729"/>
            <a:ext cx="1730052" cy="1696413"/>
          </a:xfrm>
          <a:prstGeom prst="rect">
            <a:avLst/>
          </a:prstGeom>
          <a:ln>
            <a:solidFill>
              <a:schemeClr val="tx1"/>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7243" y="282355"/>
            <a:ext cx="1760132" cy="1212536"/>
          </a:xfrm>
          <a:prstGeom prst="rect">
            <a:avLst/>
          </a:prstGeom>
          <a:ln>
            <a:solidFill>
              <a:schemeClr val="tx1"/>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6340" y="3277593"/>
            <a:ext cx="2020903" cy="697762"/>
          </a:xfrm>
          <a:prstGeom prst="rect">
            <a:avLst/>
          </a:prstGeom>
          <a:ln>
            <a:solidFill>
              <a:schemeClr val="tx1"/>
            </a:solid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2598" y="2104621"/>
            <a:ext cx="1839184" cy="97476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8182" y="1605788"/>
            <a:ext cx="1120040" cy="1538499"/>
          </a:xfrm>
          <a:prstGeom prst="rect">
            <a:avLst/>
          </a:prstGeom>
          <a:ln>
            <a:solidFill>
              <a:srgbClr val="004E6D"/>
            </a:solid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5356" y="3277594"/>
            <a:ext cx="1028054" cy="1776425"/>
          </a:xfrm>
          <a:prstGeom prst="rect">
            <a:avLst/>
          </a:prstGeom>
          <a:ln>
            <a:solidFill>
              <a:schemeClr val="tx1"/>
            </a:solidFill>
          </a:ln>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7949" y="2054608"/>
            <a:ext cx="1055375" cy="1055375"/>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73991" y="4108662"/>
            <a:ext cx="2169325" cy="799373"/>
          </a:xfrm>
          <a:prstGeom prst="rect">
            <a:avLst/>
          </a:prstGeom>
        </p:spPr>
      </p:pic>
    </p:spTree>
    <p:extLst>
      <p:ext uri="{BB962C8B-B14F-4D97-AF65-F5344CB8AC3E}">
        <p14:creationId xmlns:p14="http://schemas.microsoft.com/office/powerpoint/2010/main" val="1041482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3289" y="459331"/>
            <a:ext cx="3843617" cy="1226492"/>
          </a:xfrm>
        </p:spPr>
        <p:txBody>
          <a:bodyPr>
            <a:normAutofit fontScale="90000"/>
          </a:bodyPr>
          <a:lstStyle/>
          <a:p>
            <a:r>
              <a:rPr lang="en-GB" sz="5025" b="1" dirty="0">
                <a:solidFill>
                  <a:srgbClr val="32B8B0"/>
                </a:solidFill>
                <a:latin typeface="Arial" panose="020B0604020202020204" pitchFamily="34" charset="0"/>
                <a:cs typeface="Arial" panose="020B0604020202020204" pitchFamily="34" charset="0"/>
              </a:rPr>
              <a:t>Building on success! </a:t>
            </a:r>
            <a:r>
              <a:rPr lang="en-GB" b="1" dirty="0">
                <a:solidFill>
                  <a:srgbClr val="32B8B0"/>
                </a:solidFill>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858" y="173998"/>
            <a:ext cx="3489204" cy="4802502"/>
          </a:xfrm>
          <a:prstGeom prst="rect">
            <a:avLst/>
          </a:prstGeom>
          <a:ln>
            <a:solidFill>
              <a:schemeClr val="tx1"/>
            </a:solidFill>
          </a:ln>
        </p:spPr>
      </p:pic>
      <p:pic>
        <p:nvPicPr>
          <p:cNvPr id="5"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348" y="2012282"/>
            <a:ext cx="2853999" cy="13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349" y="3654592"/>
            <a:ext cx="3825527" cy="118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149765" y="1765626"/>
            <a:ext cx="426773" cy="5053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412310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052" y="214312"/>
            <a:ext cx="8243595" cy="553998"/>
          </a:xfrm>
          <a:prstGeom prst="rect">
            <a:avLst/>
          </a:prstGeom>
          <a:noFill/>
        </p:spPr>
        <p:txBody>
          <a:bodyPr wrap="square" rtlCol="0">
            <a:spAutoFit/>
          </a:bodyPr>
          <a:lstStyle/>
          <a:p>
            <a:pPr defTabSz="685800"/>
            <a:r>
              <a:rPr lang="en-GB" sz="3000" b="1" dirty="0">
                <a:solidFill>
                  <a:srgbClr val="3FF1A5"/>
                </a:solidFill>
                <a:latin typeface="Arial" panose="020B0604020202020204" pitchFamily="34" charset="0"/>
                <a:cs typeface="Arial" panose="020B0604020202020204" pitchFamily="34" charset="0"/>
              </a:rPr>
              <a:t>What is the ‘greenhouse’ effect?</a:t>
            </a:r>
            <a:endParaRPr lang="en-GB" sz="3000" b="1"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881" y="832234"/>
            <a:ext cx="6004029" cy="4211160"/>
          </a:xfrm>
          <a:prstGeom prst="rect">
            <a:avLst/>
          </a:prstGeom>
        </p:spPr>
      </p:pic>
    </p:spTree>
    <p:extLst>
      <p:ext uri="{BB962C8B-B14F-4D97-AF65-F5344CB8AC3E}">
        <p14:creationId xmlns:p14="http://schemas.microsoft.com/office/powerpoint/2010/main" val="292610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7098" y="314558"/>
            <a:ext cx="5645579" cy="4616648"/>
          </a:xfrm>
          <a:prstGeom prst="rect">
            <a:avLst/>
          </a:prstGeom>
          <a:noFill/>
          <a:ln>
            <a:solidFill>
              <a:schemeClr val="tx1"/>
            </a:solidFill>
          </a:ln>
        </p:spPr>
        <p:txBody>
          <a:bodyPr wrap="square" rtlCol="0">
            <a:spAutoFit/>
          </a:bodyPr>
          <a:lstStyle/>
          <a:p>
            <a:pPr defTabSz="685800">
              <a:spcBef>
                <a:spcPts val="900"/>
              </a:spcBef>
              <a:spcAft>
                <a:spcPts val="900"/>
              </a:spcAft>
            </a:pPr>
            <a:r>
              <a:rPr lang="en-GB" sz="3300" b="1" dirty="0">
                <a:solidFill>
                  <a:srgbClr val="3FF1A5"/>
                </a:solidFill>
                <a:latin typeface="Arial" panose="020B0604020202020204" pitchFamily="34" charset="0"/>
                <a:cs typeface="Arial" panose="020B0604020202020204" pitchFamily="34" charset="0"/>
              </a:rPr>
              <a:t>Reminder: GHGs include</a:t>
            </a:r>
            <a:r>
              <a:rPr lang="en-GB" sz="3300" dirty="0">
                <a:solidFill>
                  <a:prstClr val="black"/>
                </a:solidFill>
                <a:latin typeface="Arial" panose="020B0604020202020204" pitchFamily="34" charset="0"/>
                <a:cs typeface="Arial" panose="020B0604020202020204" pitchFamily="34" charset="0"/>
              </a:rPr>
              <a:t>:</a:t>
            </a:r>
          </a:p>
          <a:p>
            <a:pPr marL="378000" indent="-378000" defTabSz="685800">
              <a:spcBef>
                <a:spcPts val="900"/>
              </a:spcBef>
              <a:spcAft>
                <a:spcPts val="900"/>
              </a:spcAft>
              <a:buFontTx/>
              <a:buAutoNum type="romanLcParenR"/>
            </a:pPr>
            <a:r>
              <a:rPr lang="en-GB" sz="2100" b="1" u="sng" dirty="0">
                <a:solidFill>
                  <a:srgbClr val="C00000"/>
                </a:solidFill>
                <a:latin typeface="Arial" panose="020B0604020202020204" pitchFamily="34" charset="0"/>
                <a:cs typeface="Arial" panose="020B0604020202020204" pitchFamily="34" charset="0"/>
              </a:rPr>
              <a:t>Carbon dioxide </a:t>
            </a:r>
            <a:r>
              <a:rPr lang="en-GB" sz="2100" dirty="0">
                <a:solidFill>
                  <a:prstClr val="black"/>
                </a:solidFill>
                <a:latin typeface="Arial" panose="020B0604020202020204" pitchFamily="34" charset="0"/>
                <a:cs typeface="Arial" panose="020B0604020202020204" pitchFamily="34" charset="0"/>
              </a:rPr>
              <a:t>(CO</a:t>
            </a:r>
            <a:r>
              <a:rPr lang="en-GB" sz="2100" baseline="-25000" dirty="0">
                <a:solidFill>
                  <a:prstClr val="black"/>
                </a:solidFill>
                <a:latin typeface="Arial" panose="020B0604020202020204" pitchFamily="34" charset="0"/>
                <a:cs typeface="Arial" panose="020B0604020202020204" pitchFamily="34" charset="0"/>
              </a:rPr>
              <a:t>2</a:t>
            </a:r>
            <a:r>
              <a:rPr lang="en-GB" sz="2100" dirty="0">
                <a:solidFill>
                  <a:prstClr val="black"/>
                </a:solidFill>
                <a:latin typeface="Arial" panose="020B0604020202020204" pitchFamily="34" charset="0"/>
                <a:cs typeface="Arial" panose="020B0604020202020204" pitchFamily="34" charset="0"/>
              </a:rPr>
              <a:t>) derived from the combustion of fossil fuel derived </a:t>
            </a:r>
            <a:r>
              <a:rPr lang="en-GB" sz="2100" u="sng" dirty="0">
                <a:solidFill>
                  <a:srgbClr val="FF0000"/>
                </a:solidFill>
                <a:latin typeface="Arial" panose="020B0604020202020204" pitchFamily="34" charset="0"/>
                <a:cs typeface="Arial" panose="020B0604020202020204" pitchFamily="34" charset="0"/>
              </a:rPr>
              <a:t>waste plastic</a:t>
            </a:r>
            <a:r>
              <a:rPr lang="en-GB" sz="2100" dirty="0">
                <a:solidFill>
                  <a:prstClr val="black"/>
                </a:solidFill>
                <a:latin typeface="Arial" panose="020B0604020202020204" pitchFamily="34" charset="0"/>
                <a:cs typeface="Arial" panose="020B0604020202020204" pitchFamily="34" charset="0"/>
              </a:rPr>
              <a:t>, oil, gas, petrol etc [but NOT from combustion of biomass, bio-methane etc]</a:t>
            </a:r>
          </a:p>
          <a:p>
            <a:pPr marL="378000" indent="-378000" defTabSz="685800">
              <a:spcBef>
                <a:spcPts val="900"/>
              </a:spcBef>
              <a:spcAft>
                <a:spcPts val="900"/>
              </a:spcAft>
              <a:buFontTx/>
              <a:buAutoNum type="romanLcParenR"/>
            </a:pPr>
            <a:r>
              <a:rPr lang="en-GB" sz="2100" b="1" u="sng" dirty="0">
                <a:solidFill>
                  <a:srgbClr val="C00000"/>
                </a:solidFill>
                <a:latin typeface="Arial" panose="020B0604020202020204" pitchFamily="34" charset="0"/>
                <a:cs typeface="Arial" panose="020B0604020202020204" pitchFamily="34" charset="0"/>
              </a:rPr>
              <a:t>Methane</a:t>
            </a:r>
            <a:r>
              <a:rPr lang="en-GB" sz="2100" u="sng" dirty="0">
                <a:solidFill>
                  <a:prstClr val="black"/>
                </a:solidFill>
                <a:latin typeface="Arial" panose="020B0604020202020204" pitchFamily="34" charset="0"/>
                <a:cs typeface="Arial" panose="020B0604020202020204" pitchFamily="34" charset="0"/>
              </a:rPr>
              <a:t> </a:t>
            </a:r>
            <a:r>
              <a:rPr lang="en-GB" sz="2100" dirty="0">
                <a:solidFill>
                  <a:prstClr val="black"/>
                </a:solidFill>
                <a:latin typeface="Arial" panose="020B0604020202020204" pitchFamily="34" charset="0"/>
                <a:cs typeface="Arial" panose="020B0604020202020204" pitchFamily="34" charset="0"/>
              </a:rPr>
              <a:t>(CH</a:t>
            </a:r>
            <a:r>
              <a:rPr lang="en-GB" sz="2100" baseline="-25000" dirty="0">
                <a:solidFill>
                  <a:prstClr val="black"/>
                </a:solidFill>
                <a:latin typeface="Arial" panose="020B0604020202020204" pitchFamily="34" charset="0"/>
                <a:cs typeface="Arial" panose="020B0604020202020204" pitchFamily="34" charset="0"/>
              </a:rPr>
              <a:t>4</a:t>
            </a:r>
            <a:r>
              <a:rPr lang="en-GB" sz="2100" dirty="0">
                <a:solidFill>
                  <a:prstClr val="black"/>
                </a:solidFill>
                <a:latin typeface="Arial" panose="020B0604020202020204" pitchFamily="34" charset="0"/>
                <a:cs typeface="Arial" panose="020B0604020202020204" pitchFamily="34" charset="0"/>
              </a:rPr>
              <a:t>) e.g. from the microbial decomposition of </a:t>
            </a:r>
            <a:r>
              <a:rPr lang="en-GB" sz="2100" u="sng" dirty="0">
                <a:solidFill>
                  <a:srgbClr val="FF0000"/>
                </a:solidFill>
                <a:latin typeface="Arial" panose="020B0604020202020204" pitchFamily="34" charset="0"/>
                <a:cs typeface="Arial" panose="020B0604020202020204" pitchFamily="34" charset="0"/>
              </a:rPr>
              <a:t>biodegradable waste (eg. food, wood, paper, cardboard, textiles)</a:t>
            </a:r>
            <a:r>
              <a:rPr lang="en-GB" sz="2100" dirty="0">
                <a:solidFill>
                  <a:prstClr val="black"/>
                </a:solidFill>
                <a:latin typeface="Arial" panose="020B0604020202020204" pitchFamily="34" charset="0"/>
                <a:cs typeface="Arial" panose="020B0604020202020204" pitchFamily="34" charset="0"/>
              </a:rPr>
              <a:t> in landfills. [Methane has a global warming potential (GWP) of around 28-36 over 100 years and 80 for 20 years. CO</a:t>
            </a:r>
            <a:r>
              <a:rPr lang="en-GB" sz="2100" baseline="-25000" dirty="0">
                <a:solidFill>
                  <a:prstClr val="black"/>
                </a:solidFill>
                <a:latin typeface="Arial" panose="020B0604020202020204" pitchFamily="34" charset="0"/>
                <a:cs typeface="Arial" panose="020B0604020202020204" pitchFamily="34" charset="0"/>
              </a:rPr>
              <a:t>2</a:t>
            </a:r>
            <a:r>
              <a:rPr lang="en-GB" sz="2100" dirty="0">
                <a:solidFill>
                  <a:prstClr val="black"/>
                </a:solidFill>
                <a:latin typeface="Arial" panose="020B0604020202020204" pitchFamily="34" charset="0"/>
                <a:cs typeface="Arial" panose="020B0604020202020204" pitchFamily="34" charset="0"/>
              </a:rPr>
              <a:t> has a GWP of 1.]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880" y="314558"/>
            <a:ext cx="1997707" cy="15092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881" y="2018921"/>
            <a:ext cx="2015301" cy="132017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4881" y="3486568"/>
            <a:ext cx="2015301" cy="1588913"/>
          </a:xfrm>
          <a:prstGeom prst="rect">
            <a:avLst/>
          </a:prstGeom>
        </p:spPr>
      </p:pic>
    </p:spTree>
    <p:extLst>
      <p:ext uri="{BB962C8B-B14F-4D97-AF65-F5344CB8AC3E}">
        <p14:creationId xmlns:p14="http://schemas.microsoft.com/office/powerpoint/2010/main" val="218306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891" y="73522"/>
            <a:ext cx="9054296" cy="526301"/>
          </a:xfrm>
        </p:spPr>
        <p:txBody>
          <a:bodyPr>
            <a:normAutofit/>
          </a:bodyPr>
          <a:lstStyle/>
          <a:p>
            <a:r>
              <a:rPr lang="en-GB" sz="2400" b="1" dirty="0">
                <a:solidFill>
                  <a:srgbClr val="32B8B0"/>
                </a:solidFill>
                <a:latin typeface="Arial" panose="020B0604020202020204" pitchFamily="34" charset="0"/>
                <a:cs typeface="Arial" panose="020B0604020202020204" pitchFamily="34" charset="0"/>
              </a:rPr>
              <a:t>Types of emissions – Green House Gas Protocol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3" y="947855"/>
            <a:ext cx="6779110" cy="3821857"/>
          </a:xfrm>
          <a:prstGeom prst="rect">
            <a:avLst/>
          </a:prstGeom>
        </p:spPr>
      </p:pic>
      <p:sp>
        <p:nvSpPr>
          <p:cNvPr id="5" name="Rectangle 4"/>
          <p:cNvSpPr/>
          <p:nvPr/>
        </p:nvSpPr>
        <p:spPr>
          <a:xfrm>
            <a:off x="66663" y="4769103"/>
            <a:ext cx="7505320" cy="300082"/>
          </a:xfrm>
          <a:prstGeom prst="rect">
            <a:avLst/>
          </a:prstGeom>
        </p:spPr>
        <p:txBody>
          <a:bodyPr wrap="square">
            <a:spAutoFit/>
          </a:bodyPr>
          <a:lstStyle/>
          <a:p>
            <a:pPr defTabSz="685800"/>
            <a:r>
              <a:rPr lang="en-GB" sz="1350" dirty="0">
                <a:solidFill>
                  <a:prstClr val="black"/>
                </a:solidFill>
                <a:latin typeface="Calibri" panose="020F0502020204030204"/>
              </a:rPr>
              <a:t>Source: Greenhouse Gas Protocol, Corporate Value Chain (Scope 3) Accounting and Reporting Standard</a:t>
            </a:r>
          </a:p>
        </p:txBody>
      </p:sp>
      <p:sp>
        <p:nvSpPr>
          <p:cNvPr id="6" name="Rectangle 5"/>
          <p:cNvSpPr/>
          <p:nvPr/>
        </p:nvSpPr>
        <p:spPr>
          <a:xfrm>
            <a:off x="7346074" y="599823"/>
            <a:ext cx="1708223" cy="4455066"/>
          </a:xfrm>
          <a:prstGeom prst="rect">
            <a:avLst/>
          </a:prstGeom>
          <a:ln>
            <a:solidFill>
              <a:srgbClr val="3FF1A5"/>
            </a:solidFill>
          </a:ln>
        </p:spPr>
        <p:txBody>
          <a:bodyPr wrap="square">
            <a:spAutoFit/>
          </a:bodyPr>
          <a:lstStyle/>
          <a:p>
            <a:pPr defTabSz="685800"/>
            <a:r>
              <a:rPr lang="en-GB" sz="1350" dirty="0">
                <a:solidFill>
                  <a:prstClr val="black"/>
                </a:solidFill>
                <a:latin typeface="Calibri" panose="020F0502020204030204"/>
              </a:rPr>
              <a:t>Greenhouse Gas Protocol:</a:t>
            </a:r>
          </a:p>
          <a:p>
            <a:pPr defTabSz="685800"/>
            <a:r>
              <a:rPr lang="en-GB" sz="1350" dirty="0">
                <a:solidFill>
                  <a:prstClr val="black"/>
                </a:solidFill>
                <a:latin typeface="Calibri" panose="020F0502020204030204"/>
              </a:rPr>
              <a:t>a)Scope 1: “Direct emissions from own or controlled sources”;</a:t>
            </a:r>
          </a:p>
          <a:p>
            <a:pPr defTabSz="685800"/>
            <a:endParaRPr lang="en-GB" sz="1350" dirty="0">
              <a:solidFill>
                <a:prstClr val="black"/>
              </a:solidFill>
              <a:latin typeface="Calibri" panose="020F0502020204030204"/>
            </a:endParaRPr>
          </a:p>
          <a:p>
            <a:pPr defTabSz="685800"/>
            <a:r>
              <a:rPr lang="en-GB" sz="1350" dirty="0">
                <a:solidFill>
                  <a:prstClr val="black"/>
                </a:solidFill>
                <a:latin typeface="Calibri" panose="020F0502020204030204"/>
              </a:rPr>
              <a:t>b) Scope 2: Indirect emissions from the generation of purchased electricity, steam, heating and cooling consumed by the reporting company; and</a:t>
            </a:r>
          </a:p>
          <a:p>
            <a:pPr defTabSz="685800"/>
            <a:endParaRPr lang="en-GB" sz="1350" dirty="0">
              <a:solidFill>
                <a:prstClr val="black"/>
              </a:solidFill>
              <a:latin typeface="Calibri" panose="020F0502020204030204"/>
            </a:endParaRPr>
          </a:p>
          <a:p>
            <a:pPr defTabSz="685800"/>
            <a:r>
              <a:rPr lang="en-GB" sz="1350" b="1" dirty="0">
                <a:solidFill>
                  <a:srgbClr val="C00000"/>
                </a:solidFill>
                <a:latin typeface="Calibri" panose="020F0502020204030204"/>
              </a:rPr>
              <a:t>c) Scope 3 “All other indirect emissions that occur in a company’s value chain.”</a:t>
            </a:r>
          </a:p>
        </p:txBody>
      </p:sp>
      <p:sp>
        <p:nvSpPr>
          <p:cNvPr id="2" name="TextBox 1"/>
          <p:cNvSpPr txBox="1"/>
          <p:nvPr/>
        </p:nvSpPr>
        <p:spPr>
          <a:xfrm>
            <a:off x="768927" y="1912429"/>
            <a:ext cx="852055" cy="403957"/>
          </a:xfrm>
          <a:prstGeom prst="rect">
            <a:avLst/>
          </a:prstGeom>
          <a:noFill/>
        </p:spPr>
        <p:txBody>
          <a:bodyPr wrap="square" rtlCol="0">
            <a:spAutoFit/>
          </a:bodyPr>
          <a:lstStyle/>
          <a:p>
            <a:pPr algn="ctr" defTabSz="685800"/>
            <a:r>
              <a:rPr lang="en-GB" sz="675" dirty="0">
                <a:solidFill>
                  <a:prstClr val="black"/>
                </a:solidFill>
                <a:latin typeface="Arial" panose="020B0604020202020204" pitchFamily="34" charset="0"/>
                <a:cs typeface="Arial" panose="020B0604020202020204" pitchFamily="34" charset="0"/>
              </a:rPr>
              <a:t>Mining &amp; processing of raw materials</a:t>
            </a:r>
          </a:p>
        </p:txBody>
      </p:sp>
      <p:sp>
        <p:nvSpPr>
          <p:cNvPr id="7" name="Oval 6"/>
          <p:cNvSpPr/>
          <p:nvPr/>
        </p:nvSpPr>
        <p:spPr>
          <a:xfrm flipV="1">
            <a:off x="5077399" y="3700836"/>
            <a:ext cx="773332" cy="7918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8" name="Oval 7"/>
          <p:cNvSpPr/>
          <p:nvPr/>
        </p:nvSpPr>
        <p:spPr>
          <a:xfrm flipV="1">
            <a:off x="1698405" y="3720093"/>
            <a:ext cx="773332" cy="7918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369467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944" y="447085"/>
            <a:ext cx="7553195" cy="4620038"/>
          </a:xfrm>
          <a:prstGeom prst="rect">
            <a:avLst/>
          </a:prstGeom>
          <a:ln>
            <a:solidFill>
              <a:schemeClr val="tx1"/>
            </a:solidFill>
          </a:ln>
        </p:spPr>
      </p:pic>
      <p:sp>
        <p:nvSpPr>
          <p:cNvPr id="5" name="TextBox 4"/>
          <p:cNvSpPr txBox="1"/>
          <p:nvPr/>
        </p:nvSpPr>
        <p:spPr>
          <a:xfrm>
            <a:off x="208621" y="44818"/>
            <a:ext cx="8972328" cy="415498"/>
          </a:xfrm>
          <a:prstGeom prst="rect">
            <a:avLst/>
          </a:prstGeom>
          <a:noFill/>
        </p:spPr>
        <p:txBody>
          <a:bodyPr wrap="none" rtlCol="0">
            <a:spAutoFit/>
          </a:bodyPr>
          <a:lstStyle/>
          <a:p>
            <a:pPr defTabSz="685800"/>
            <a:r>
              <a:rPr lang="en-GB" sz="2100" b="1" dirty="0">
                <a:solidFill>
                  <a:srgbClr val="3FF1A5"/>
                </a:solidFill>
                <a:latin typeface="Arial" panose="020B0604020202020204" pitchFamily="34" charset="0"/>
                <a:cs typeface="Arial" panose="020B0604020202020204" pitchFamily="34" charset="0"/>
              </a:rPr>
              <a:t>The full product and waste life cycle emissions of greenhouse gases</a:t>
            </a:r>
          </a:p>
        </p:txBody>
      </p:sp>
      <p:sp>
        <p:nvSpPr>
          <p:cNvPr id="2" name="TextBox 1"/>
          <p:cNvSpPr txBox="1"/>
          <p:nvPr/>
        </p:nvSpPr>
        <p:spPr>
          <a:xfrm>
            <a:off x="-39963" y="855413"/>
            <a:ext cx="974947" cy="323165"/>
          </a:xfrm>
          <a:prstGeom prst="rect">
            <a:avLst/>
          </a:prstGeom>
          <a:noFill/>
        </p:spPr>
        <p:txBody>
          <a:bodyPr wrap="none" rtlCol="0">
            <a:spAutoFit/>
          </a:bodyPr>
          <a:lstStyle/>
          <a:p>
            <a:pPr defTabSz="685800"/>
            <a:r>
              <a:rPr lang="en-GB" sz="1500" b="1" dirty="0">
                <a:solidFill>
                  <a:srgbClr val="FF0000"/>
                </a:solidFill>
                <a:latin typeface="Arial" panose="020B0604020202020204" pitchFamily="34" charset="0"/>
                <a:cs typeface="Arial" panose="020B0604020202020204" pitchFamily="34" charset="0"/>
              </a:rPr>
              <a:t>Scope 3 </a:t>
            </a:r>
          </a:p>
        </p:txBody>
      </p:sp>
      <p:sp>
        <p:nvSpPr>
          <p:cNvPr id="6" name="TextBox 5"/>
          <p:cNvSpPr txBox="1"/>
          <p:nvPr/>
        </p:nvSpPr>
        <p:spPr>
          <a:xfrm>
            <a:off x="1" y="1835508"/>
            <a:ext cx="959339" cy="553998"/>
          </a:xfrm>
          <a:prstGeom prst="rect">
            <a:avLst/>
          </a:prstGeom>
          <a:noFill/>
        </p:spPr>
        <p:txBody>
          <a:bodyPr wrap="square" rtlCol="0">
            <a:spAutoFit/>
          </a:bodyPr>
          <a:lstStyle/>
          <a:p>
            <a:pPr defTabSz="685800"/>
            <a:r>
              <a:rPr lang="en-GB" sz="1500" b="1" dirty="0">
                <a:solidFill>
                  <a:srgbClr val="FF0000"/>
                </a:solidFill>
                <a:latin typeface="Arial" panose="020B0604020202020204" pitchFamily="34" charset="0"/>
                <a:cs typeface="Arial" panose="020B0604020202020204" pitchFamily="34" charset="0"/>
              </a:rPr>
              <a:t>Scopes 1&amp;2 </a:t>
            </a:r>
          </a:p>
        </p:txBody>
      </p:sp>
      <p:sp>
        <p:nvSpPr>
          <p:cNvPr id="7" name="TextBox 6"/>
          <p:cNvSpPr txBox="1"/>
          <p:nvPr/>
        </p:nvSpPr>
        <p:spPr>
          <a:xfrm>
            <a:off x="1" y="3728055"/>
            <a:ext cx="974947" cy="323165"/>
          </a:xfrm>
          <a:prstGeom prst="rect">
            <a:avLst/>
          </a:prstGeom>
          <a:noFill/>
        </p:spPr>
        <p:txBody>
          <a:bodyPr wrap="none" rtlCol="0">
            <a:spAutoFit/>
          </a:bodyPr>
          <a:lstStyle/>
          <a:p>
            <a:pPr defTabSz="685800"/>
            <a:r>
              <a:rPr lang="en-GB" sz="1500" b="1" dirty="0">
                <a:solidFill>
                  <a:srgbClr val="FF0000"/>
                </a:solidFill>
                <a:latin typeface="Arial" panose="020B0604020202020204" pitchFamily="34" charset="0"/>
                <a:cs typeface="Arial" panose="020B0604020202020204" pitchFamily="34" charset="0"/>
              </a:rPr>
              <a:t>Scope 3 </a:t>
            </a:r>
          </a:p>
        </p:txBody>
      </p:sp>
      <p:sp>
        <p:nvSpPr>
          <p:cNvPr id="8" name="Left Brace 7"/>
          <p:cNvSpPr/>
          <p:nvPr/>
        </p:nvSpPr>
        <p:spPr>
          <a:xfrm>
            <a:off x="1037746" y="536063"/>
            <a:ext cx="119939" cy="894521"/>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prstClr val="black"/>
              </a:solidFill>
              <a:latin typeface="Calibri" panose="020F0502020204030204"/>
            </a:endParaRPr>
          </a:p>
        </p:txBody>
      </p:sp>
      <p:sp>
        <p:nvSpPr>
          <p:cNvPr id="9" name="Left Brace 8"/>
          <p:cNvSpPr/>
          <p:nvPr/>
        </p:nvSpPr>
        <p:spPr>
          <a:xfrm>
            <a:off x="1037747" y="1620164"/>
            <a:ext cx="94900" cy="954522"/>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prstClr val="black"/>
              </a:solidFill>
              <a:latin typeface="Calibri" panose="020F0502020204030204"/>
            </a:endParaRPr>
          </a:p>
        </p:txBody>
      </p:sp>
      <p:sp>
        <p:nvSpPr>
          <p:cNvPr id="10" name="Left Brace 9"/>
          <p:cNvSpPr/>
          <p:nvPr/>
        </p:nvSpPr>
        <p:spPr>
          <a:xfrm>
            <a:off x="959339" y="2689072"/>
            <a:ext cx="173307" cy="2378051"/>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prstClr val="black"/>
              </a:solidFill>
              <a:latin typeface="Calibri" panose="020F0502020204030204"/>
            </a:endParaRPr>
          </a:p>
        </p:txBody>
      </p:sp>
      <p:sp>
        <p:nvSpPr>
          <p:cNvPr id="4" name="Footer Placeholder 3"/>
          <p:cNvSpPr>
            <a:spLocks noGrp="1"/>
          </p:cNvSpPr>
          <p:nvPr>
            <p:ph type="ftr" sz="quarter" idx="11"/>
          </p:nvPr>
        </p:nvSpPr>
        <p:spPr/>
        <p:txBody>
          <a:bodyPr/>
          <a:lstStyle/>
          <a:p>
            <a:pPr defTabSz="685800"/>
            <a:r>
              <a:rPr lang="en-GB">
                <a:solidFill>
                  <a:prstClr val="black">
                    <a:tint val="75000"/>
                  </a:prstClr>
                </a:solidFill>
                <a:latin typeface="Calibri" panose="020F0502020204030204"/>
              </a:rPr>
              <a:t>DRAFT for discussion only - not WG policy</a:t>
            </a:r>
          </a:p>
        </p:txBody>
      </p:sp>
      <p:sp>
        <p:nvSpPr>
          <p:cNvPr id="11" name="Oval 10"/>
          <p:cNvSpPr/>
          <p:nvPr/>
        </p:nvSpPr>
        <p:spPr>
          <a:xfrm>
            <a:off x="2887621" y="1430584"/>
            <a:ext cx="1861024" cy="1826966"/>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2" name="Multiply 11"/>
          <p:cNvSpPr/>
          <p:nvPr/>
        </p:nvSpPr>
        <p:spPr>
          <a:xfrm>
            <a:off x="-692189" y="437234"/>
            <a:ext cx="9482328" cy="1156915"/>
          </a:xfrm>
          <a:prstGeom prst="mathMultiply">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13" name="Multiply 12"/>
          <p:cNvSpPr/>
          <p:nvPr/>
        </p:nvSpPr>
        <p:spPr>
          <a:xfrm>
            <a:off x="-692189" y="2664182"/>
            <a:ext cx="11767615" cy="2560914"/>
          </a:xfrm>
          <a:prstGeom prst="mathMultiply">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cxnSp>
        <p:nvCxnSpPr>
          <p:cNvPr id="15" name="Straight Arrow Connector 14"/>
          <p:cNvCxnSpPr/>
          <p:nvPr/>
        </p:nvCxnSpPr>
        <p:spPr>
          <a:xfrm>
            <a:off x="6463603" y="1683644"/>
            <a:ext cx="0" cy="460384"/>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63603" y="1753408"/>
            <a:ext cx="2182008" cy="300082"/>
          </a:xfrm>
          <a:prstGeom prst="rect">
            <a:avLst/>
          </a:prstGeom>
          <a:noFill/>
        </p:spPr>
        <p:txBody>
          <a:bodyPr wrap="none" rtlCol="0">
            <a:spAutoFit/>
          </a:bodyPr>
          <a:lstStyle/>
          <a:p>
            <a:pPr defTabSz="685800"/>
            <a:r>
              <a:rPr lang="en-GB" sz="1350" b="1" dirty="0">
                <a:solidFill>
                  <a:srgbClr val="00B050"/>
                </a:solidFill>
                <a:latin typeface="Arial" panose="020B0604020202020204" pitchFamily="34" charset="0"/>
                <a:cs typeface="Arial" panose="020B0604020202020204" pitchFamily="34" charset="0"/>
              </a:rPr>
              <a:t>Reduced CO</a:t>
            </a:r>
            <a:r>
              <a:rPr lang="en-GB" sz="1350" b="1" baseline="-25000" dirty="0">
                <a:solidFill>
                  <a:srgbClr val="00B050"/>
                </a:solidFill>
                <a:latin typeface="Arial" panose="020B0604020202020204" pitchFamily="34" charset="0"/>
                <a:cs typeface="Arial" panose="020B0604020202020204" pitchFamily="34" charset="0"/>
              </a:rPr>
              <a:t>2</a:t>
            </a:r>
            <a:r>
              <a:rPr lang="en-GB" sz="1350" b="1" dirty="0">
                <a:solidFill>
                  <a:srgbClr val="00B050"/>
                </a:solidFill>
                <a:latin typeface="Arial" panose="020B0604020202020204" pitchFamily="34" charset="0"/>
                <a:cs typeface="Arial" panose="020B0604020202020204" pitchFamily="34" charset="0"/>
              </a:rPr>
              <a:t> emissions</a:t>
            </a:r>
          </a:p>
        </p:txBody>
      </p:sp>
    </p:spTree>
    <p:extLst>
      <p:ext uri="{BB962C8B-B14F-4D97-AF65-F5344CB8AC3E}">
        <p14:creationId xmlns:p14="http://schemas.microsoft.com/office/powerpoint/2010/main" val="17483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891" y="120494"/>
            <a:ext cx="9054296" cy="526301"/>
          </a:xfrm>
        </p:spPr>
        <p:txBody>
          <a:bodyPr>
            <a:normAutofit fontScale="90000"/>
          </a:bodyPr>
          <a:lstStyle/>
          <a:p>
            <a:r>
              <a:rPr lang="en-GB" sz="2400" b="1" dirty="0">
                <a:solidFill>
                  <a:srgbClr val="32B8B0"/>
                </a:solidFill>
                <a:latin typeface="Arial" panose="020B0604020202020204" pitchFamily="34" charset="0"/>
                <a:cs typeface="Arial" panose="020B0604020202020204" pitchFamily="34" charset="0"/>
              </a:rPr>
              <a:t>Six types of carbon emissions related to waste and resource efficiency/circular economy [there are probably more!]</a:t>
            </a:r>
          </a:p>
        </p:txBody>
      </p:sp>
      <p:sp>
        <p:nvSpPr>
          <p:cNvPr id="8" name="Rectangle 7"/>
          <p:cNvSpPr/>
          <p:nvPr/>
        </p:nvSpPr>
        <p:spPr>
          <a:xfrm>
            <a:off x="340379" y="711518"/>
            <a:ext cx="8698311" cy="4247317"/>
          </a:xfrm>
          <a:prstGeom prst="rect">
            <a:avLst/>
          </a:prstGeom>
          <a:ln>
            <a:solidFill>
              <a:schemeClr val="tx1"/>
            </a:solidFill>
          </a:ln>
        </p:spPr>
        <p:txBody>
          <a:bodyPr wrap="square">
            <a:spAutoFit/>
          </a:bodyPr>
          <a:lstStyle/>
          <a:p>
            <a:pPr defTabSz="685800"/>
            <a:r>
              <a:rPr lang="en-GB" b="1" dirty="0">
                <a:solidFill>
                  <a:prstClr val="black"/>
                </a:solidFill>
                <a:latin typeface="Arial" panose="020B0604020202020204" pitchFamily="34" charset="0"/>
                <a:cs typeface="Arial" panose="020B0604020202020204" pitchFamily="34" charset="0"/>
              </a:rPr>
              <a:t>Emissions related to materials and waste [Scopes 1,2 &amp; 3]</a:t>
            </a:r>
          </a:p>
          <a:p>
            <a:pPr defTabSz="685800"/>
            <a:endParaRPr lang="en-GB" sz="1200" dirty="0">
              <a:solidFill>
                <a:prstClr val="black"/>
              </a:solidFill>
              <a:latin typeface="Arial" panose="020B0604020202020204" pitchFamily="34" charset="0"/>
              <a:cs typeface="Arial" panose="020B0604020202020204" pitchFamily="34" charset="0"/>
            </a:endParaRPr>
          </a:p>
          <a:p>
            <a:pPr defTabSz="685800"/>
            <a:r>
              <a:rPr lang="en-GB" sz="1200" dirty="0">
                <a:solidFill>
                  <a:prstClr val="black"/>
                </a:solidFill>
                <a:latin typeface="Arial" panose="020B0604020202020204" pitchFamily="34" charset="0"/>
                <a:cs typeface="Arial" panose="020B0604020202020204" pitchFamily="34" charset="0"/>
              </a:rPr>
              <a:t>1)   </a:t>
            </a:r>
            <a:r>
              <a:rPr lang="en-GB" sz="1200" b="1" u="sng" dirty="0">
                <a:solidFill>
                  <a:prstClr val="black"/>
                </a:solidFill>
                <a:latin typeface="Arial" panose="020B0604020202020204" pitchFamily="34" charset="0"/>
                <a:cs typeface="Arial" panose="020B0604020202020204" pitchFamily="34" charset="0"/>
              </a:rPr>
              <a:t>Direct emissions of GHGs from waste facilities </a:t>
            </a:r>
            <a:r>
              <a:rPr lang="en-GB" sz="1200" dirty="0">
                <a:solidFill>
                  <a:prstClr val="black"/>
                </a:solidFill>
                <a:latin typeface="Arial" panose="020B0604020202020204" pitchFamily="34" charset="0"/>
                <a:cs typeface="Arial" panose="020B0604020202020204" pitchFamily="34" charset="0"/>
              </a:rPr>
              <a:t>[</a:t>
            </a:r>
            <a:r>
              <a:rPr lang="en-GB" sz="1200" b="1" dirty="0">
                <a:solidFill>
                  <a:srgbClr val="FF0000"/>
                </a:solidFill>
                <a:latin typeface="Arial" panose="020B0604020202020204" pitchFamily="34" charset="0"/>
                <a:cs typeface="Arial" panose="020B0604020202020204" pitchFamily="34" charset="0"/>
              </a:rPr>
              <a:t>Scope 1/3</a:t>
            </a:r>
            <a:r>
              <a:rPr lang="en-GB" sz="1200" dirty="0">
                <a:solidFill>
                  <a:prstClr val="black"/>
                </a:solidFill>
                <a:latin typeface="Arial" panose="020B0604020202020204" pitchFamily="34" charset="0"/>
                <a:cs typeface="Arial" panose="020B0604020202020204" pitchFamily="34" charset="0"/>
              </a:rPr>
              <a:t>], eg.</a:t>
            </a:r>
          </a:p>
          <a:p>
            <a:pPr marL="324000" indent="-324000" defTabSz="685800"/>
            <a:r>
              <a:rPr lang="en-GB" sz="1200" dirty="0">
                <a:solidFill>
                  <a:prstClr val="black"/>
                </a:solidFill>
                <a:latin typeface="Arial" panose="020B0604020202020204" pitchFamily="34" charset="0"/>
                <a:cs typeface="Arial" panose="020B0604020202020204" pitchFamily="34" charset="0"/>
              </a:rPr>
              <a:t>	</a:t>
            </a:r>
            <a:r>
              <a:rPr lang="en-GB" sz="1200" dirty="0" err="1">
                <a:solidFill>
                  <a:prstClr val="black"/>
                </a:solidFill>
                <a:latin typeface="Arial" panose="020B0604020202020204" pitchFamily="34" charset="0"/>
                <a:cs typeface="Arial" panose="020B0604020202020204" pitchFamily="34" charset="0"/>
              </a:rPr>
              <a:t>i</a:t>
            </a:r>
            <a:r>
              <a:rPr lang="en-GB" sz="1200" dirty="0">
                <a:solidFill>
                  <a:prstClr val="black"/>
                </a:solidFill>
                <a:latin typeface="Arial" panose="020B0604020202020204" pitchFamily="34" charset="0"/>
                <a:cs typeface="Arial" panose="020B0604020202020204" pitchFamily="34" charset="0"/>
              </a:rPr>
              <a:t>) Methane from landfills – from decomposing food waste, plant material, paper/card, wood, woollen clothing etc</a:t>
            </a:r>
          </a:p>
          <a:p>
            <a:pPr marL="324000" indent="-324000" defTabSz="685800"/>
            <a:r>
              <a:rPr lang="en-GB" sz="1200" dirty="0">
                <a:solidFill>
                  <a:prstClr val="black"/>
                </a:solidFill>
                <a:latin typeface="Arial" panose="020B0604020202020204" pitchFamily="34" charset="0"/>
                <a:cs typeface="Arial" panose="020B0604020202020204" pitchFamily="34" charset="0"/>
              </a:rPr>
              <a:t>	ii) CO2 from incinerators – the fossil fuel CO2 element derived from burning waste plastic. </a:t>
            </a:r>
          </a:p>
          <a:p>
            <a:pPr marL="324000" indent="-324000" defTabSz="685800"/>
            <a:r>
              <a:rPr lang="en-GB" sz="1200" dirty="0">
                <a:solidFill>
                  <a:prstClr val="black"/>
                </a:solidFill>
                <a:latin typeface="Arial" panose="020B0604020202020204" pitchFamily="34" charset="0"/>
                <a:cs typeface="Arial" panose="020B0604020202020204" pitchFamily="34" charset="0"/>
              </a:rPr>
              <a:t>	iii) Methane from compost plants if not properly aerated</a:t>
            </a:r>
          </a:p>
          <a:p>
            <a:pPr defTabSz="685800"/>
            <a:r>
              <a:rPr lang="en-GB" sz="1200" dirty="0">
                <a:solidFill>
                  <a:prstClr val="black"/>
                </a:solidFill>
                <a:latin typeface="Arial" panose="020B0604020202020204" pitchFamily="34" charset="0"/>
                <a:cs typeface="Arial" panose="020B0604020202020204" pitchFamily="34" charset="0"/>
              </a:rPr>
              <a:t>[Note: Biogenic CO2 from burning wood, paper etc does not count towards the GHG inventory]</a:t>
            </a:r>
          </a:p>
          <a:p>
            <a:pPr defTabSz="685800"/>
            <a:endParaRPr lang="en-GB" sz="1200" dirty="0">
              <a:solidFill>
                <a:prstClr val="black"/>
              </a:solidFill>
              <a:latin typeface="Arial" panose="020B0604020202020204" pitchFamily="34" charset="0"/>
              <a:cs typeface="Arial" panose="020B0604020202020204" pitchFamily="34" charset="0"/>
            </a:endParaRPr>
          </a:p>
          <a:p>
            <a:pPr defTabSz="685800"/>
            <a:r>
              <a:rPr lang="en-GB" sz="1200" dirty="0">
                <a:solidFill>
                  <a:prstClr val="black"/>
                </a:solidFill>
                <a:latin typeface="Arial" panose="020B0604020202020204" pitchFamily="34" charset="0"/>
                <a:cs typeface="Arial" panose="020B0604020202020204" pitchFamily="34" charset="0"/>
              </a:rPr>
              <a:t>2) </a:t>
            </a:r>
            <a:r>
              <a:rPr lang="en-GB" sz="1200" u="sng" dirty="0">
                <a:solidFill>
                  <a:prstClr val="black"/>
                </a:solidFill>
                <a:latin typeface="Arial" panose="020B0604020202020204" pitchFamily="34" charset="0"/>
                <a:cs typeface="Arial" panose="020B0604020202020204" pitchFamily="34" charset="0"/>
              </a:rPr>
              <a:t>Emissions from waste vehicles </a:t>
            </a:r>
            <a:r>
              <a:rPr lang="en-GB" sz="1200" dirty="0">
                <a:solidFill>
                  <a:prstClr val="black"/>
                </a:solidFill>
                <a:latin typeface="Arial" panose="020B0604020202020204" pitchFamily="34" charset="0"/>
                <a:cs typeface="Arial" panose="020B0604020202020204" pitchFamily="34" charset="0"/>
              </a:rPr>
              <a:t>[</a:t>
            </a:r>
            <a:r>
              <a:rPr lang="en-GB" sz="1200" b="1" dirty="0">
                <a:solidFill>
                  <a:srgbClr val="FF0000"/>
                </a:solidFill>
                <a:latin typeface="Arial" panose="020B0604020202020204" pitchFamily="34" charset="0"/>
                <a:cs typeface="Arial" panose="020B0604020202020204" pitchFamily="34" charset="0"/>
              </a:rPr>
              <a:t>Scope 1</a:t>
            </a:r>
            <a:r>
              <a:rPr lang="en-GB" sz="1200" dirty="0">
                <a:solidFill>
                  <a:prstClr val="black"/>
                </a:solidFill>
                <a:latin typeface="Arial" panose="020B0604020202020204" pitchFamily="34" charset="0"/>
                <a:cs typeface="Arial" panose="020B0604020202020204" pitchFamily="34" charset="0"/>
              </a:rPr>
              <a:t>] and </a:t>
            </a:r>
            <a:r>
              <a:rPr lang="en-GB" sz="1200" u="sng" dirty="0">
                <a:solidFill>
                  <a:prstClr val="black"/>
                </a:solidFill>
                <a:latin typeface="Arial" panose="020B0604020202020204" pitchFamily="34" charset="0"/>
                <a:cs typeface="Arial" panose="020B0604020202020204" pitchFamily="34" charset="0"/>
              </a:rPr>
              <a:t>from the power stations that generate electricity</a:t>
            </a:r>
            <a:r>
              <a:rPr lang="en-GB" sz="1200" dirty="0">
                <a:solidFill>
                  <a:prstClr val="black"/>
                </a:solidFill>
                <a:latin typeface="Arial" panose="020B0604020202020204" pitchFamily="34" charset="0"/>
                <a:cs typeface="Arial" panose="020B0604020202020204" pitchFamily="34" charset="0"/>
              </a:rPr>
              <a:t> to run waste facilities (eg. Material Recycling Facilities) [</a:t>
            </a:r>
            <a:r>
              <a:rPr lang="en-GB" sz="1200" b="1" dirty="0">
                <a:solidFill>
                  <a:srgbClr val="FF0000"/>
                </a:solidFill>
                <a:latin typeface="Arial" panose="020B0604020202020204" pitchFamily="34" charset="0"/>
                <a:cs typeface="Arial" panose="020B0604020202020204" pitchFamily="34" charset="0"/>
              </a:rPr>
              <a:t>Scope 2</a:t>
            </a:r>
            <a:r>
              <a:rPr lang="en-GB" sz="1200" dirty="0">
                <a:solidFill>
                  <a:prstClr val="black"/>
                </a:solidFill>
                <a:latin typeface="Arial" panose="020B0604020202020204" pitchFamily="34" charset="0"/>
                <a:cs typeface="Arial" panose="020B0604020202020204" pitchFamily="34" charset="0"/>
              </a:rPr>
              <a:t>]</a:t>
            </a:r>
          </a:p>
          <a:p>
            <a:pPr defTabSz="685800"/>
            <a:endParaRPr lang="en-GB" sz="1200" dirty="0">
              <a:solidFill>
                <a:prstClr val="black"/>
              </a:solidFill>
              <a:latin typeface="Arial" panose="020B0604020202020204" pitchFamily="34" charset="0"/>
              <a:cs typeface="Arial" panose="020B0604020202020204" pitchFamily="34" charset="0"/>
            </a:endParaRPr>
          </a:p>
          <a:p>
            <a:pPr defTabSz="685800"/>
            <a:r>
              <a:rPr lang="en-GB" sz="1200" dirty="0">
                <a:solidFill>
                  <a:prstClr val="black"/>
                </a:solidFill>
                <a:latin typeface="Arial" panose="020B0604020202020204" pitchFamily="34" charset="0"/>
                <a:cs typeface="Arial" panose="020B0604020202020204" pitchFamily="34" charset="0"/>
              </a:rPr>
              <a:t>3) </a:t>
            </a:r>
            <a:r>
              <a:rPr lang="en-GB" sz="1200" u="sng" dirty="0">
                <a:solidFill>
                  <a:prstClr val="black"/>
                </a:solidFill>
                <a:latin typeface="Arial" panose="020B0604020202020204" pitchFamily="34" charset="0"/>
                <a:cs typeface="Arial" panose="020B0604020202020204" pitchFamily="34" charset="0"/>
              </a:rPr>
              <a:t>Emissions associated with the manufacture of equipment and materials used </a:t>
            </a:r>
            <a:r>
              <a:rPr lang="en-GB" sz="1200" dirty="0">
                <a:solidFill>
                  <a:prstClr val="black"/>
                </a:solidFill>
                <a:latin typeface="Arial" panose="020B0604020202020204" pitchFamily="34" charset="0"/>
                <a:cs typeface="Arial" panose="020B0604020202020204" pitchFamily="34" charset="0"/>
              </a:rPr>
              <a:t>by the waste sector [</a:t>
            </a:r>
            <a:r>
              <a:rPr lang="en-GB" sz="1200" b="1" dirty="0">
                <a:solidFill>
                  <a:srgbClr val="FF0000"/>
                </a:solidFill>
                <a:latin typeface="Arial" panose="020B0604020202020204" pitchFamily="34" charset="0"/>
                <a:cs typeface="Arial" panose="020B0604020202020204" pitchFamily="34" charset="0"/>
              </a:rPr>
              <a:t>Scope 3</a:t>
            </a:r>
            <a:r>
              <a:rPr lang="en-GB" sz="1200" dirty="0">
                <a:solidFill>
                  <a:prstClr val="black"/>
                </a:solidFill>
                <a:latin typeface="Arial" panose="020B0604020202020204" pitchFamily="34" charset="0"/>
                <a:cs typeface="Arial" panose="020B0604020202020204" pitchFamily="34" charset="0"/>
              </a:rPr>
              <a:t>]</a:t>
            </a:r>
          </a:p>
          <a:p>
            <a:pPr defTabSz="685800"/>
            <a:endParaRPr lang="en-GB" sz="1200" dirty="0">
              <a:solidFill>
                <a:prstClr val="black"/>
              </a:solidFill>
              <a:latin typeface="Arial" panose="020B0604020202020204" pitchFamily="34" charset="0"/>
              <a:cs typeface="Arial" panose="020B0604020202020204" pitchFamily="34" charset="0"/>
            </a:endParaRPr>
          </a:p>
          <a:p>
            <a:pPr defTabSz="685800"/>
            <a:r>
              <a:rPr lang="en-GB" sz="1200" dirty="0">
                <a:solidFill>
                  <a:prstClr val="black"/>
                </a:solidFill>
                <a:latin typeface="Arial" panose="020B0604020202020204" pitchFamily="34" charset="0"/>
                <a:cs typeface="Arial" panose="020B0604020202020204" pitchFamily="34" charset="0"/>
              </a:rPr>
              <a:t>4) </a:t>
            </a:r>
            <a:r>
              <a:rPr lang="en-GB" sz="1200" u="sng" dirty="0">
                <a:solidFill>
                  <a:prstClr val="black"/>
                </a:solidFill>
                <a:latin typeface="Arial" panose="020B0604020202020204" pitchFamily="34" charset="0"/>
                <a:cs typeface="Arial" panose="020B0604020202020204" pitchFamily="34" charset="0"/>
              </a:rPr>
              <a:t>Consumption emissions for products that end up as waste </a:t>
            </a:r>
            <a:r>
              <a:rPr lang="en-GB" sz="1200" dirty="0">
                <a:solidFill>
                  <a:prstClr val="black"/>
                </a:solidFill>
                <a:latin typeface="Arial" panose="020B0604020202020204" pitchFamily="34" charset="0"/>
                <a:cs typeface="Arial" panose="020B0604020202020204" pitchFamily="34" charset="0"/>
              </a:rPr>
              <a:t>- related to the extraction of raw materials, their processing and their incorporation into products and packaging, including transportation emissions – the sum of all the carbon emissions for making a product is known as the ‘embedded carbon’ </a:t>
            </a:r>
            <a:r>
              <a:rPr lang="en-GB" sz="1200" b="1" dirty="0">
                <a:solidFill>
                  <a:srgbClr val="FF0000"/>
                </a:solidFill>
                <a:latin typeface="Arial" panose="020B0604020202020204" pitchFamily="34" charset="0"/>
                <a:cs typeface="Arial" panose="020B0604020202020204" pitchFamily="34" charset="0"/>
              </a:rPr>
              <a:t>[Scope 3</a:t>
            </a:r>
            <a:r>
              <a:rPr lang="en-GB" sz="1200" dirty="0">
                <a:solidFill>
                  <a:prstClr val="black"/>
                </a:solidFill>
                <a:latin typeface="Arial" panose="020B0604020202020204" pitchFamily="34" charset="0"/>
                <a:cs typeface="Arial" panose="020B0604020202020204" pitchFamily="34" charset="0"/>
              </a:rPr>
              <a:t>]</a:t>
            </a:r>
          </a:p>
          <a:p>
            <a:pPr defTabSz="685800"/>
            <a:endParaRPr lang="en-GB" sz="1200" dirty="0">
              <a:solidFill>
                <a:prstClr val="black"/>
              </a:solidFill>
              <a:latin typeface="Arial" panose="020B0604020202020204" pitchFamily="34" charset="0"/>
              <a:cs typeface="Arial" panose="020B0604020202020204" pitchFamily="34" charset="0"/>
            </a:endParaRPr>
          </a:p>
          <a:p>
            <a:pPr defTabSz="685800"/>
            <a:r>
              <a:rPr lang="en-GB" sz="1200" dirty="0">
                <a:solidFill>
                  <a:prstClr val="black"/>
                </a:solidFill>
                <a:latin typeface="Arial" panose="020B0604020202020204" pitchFamily="34" charset="0"/>
                <a:cs typeface="Arial" panose="020B0604020202020204" pitchFamily="34" charset="0"/>
              </a:rPr>
              <a:t>5) </a:t>
            </a:r>
            <a:r>
              <a:rPr lang="en-GB" sz="1200" u="sng" dirty="0">
                <a:solidFill>
                  <a:prstClr val="black"/>
                </a:solidFill>
                <a:latin typeface="Arial" panose="020B0604020202020204" pitchFamily="34" charset="0"/>
                <a:cs typeface="Arial" panose="020B0604020202020204" pitchFamily="34" charset="0"/>
              </a:rPr>
              <a:t>Saving on emissions in manufacturing plants via material substitution </a:t>
            </a:r>
            <a:r>
              <a:rPr lang="en-GB" sz="1200" dirty="0">
                <a:solidFill>
                  <a:prstClr val="black"/>
                </a:solidFill>
                <a:latin typeface="Arial" panose="020B0604020202020204" pitchFamily="34" charset="0"/>
                <a:cs typeface="Arial" panose="020B0604020202020204" pitchFamily="34" charset="0"/>
              </a:rPr>
              <a:t>- derived from using less heat/energy through using recyclate rather than primary raw materials. [INDUSTRIAL SYMBIOSIS] [</a:t>
            </a:r>
            <a:r>
              <a:rPr lang="en-GB" sz="1200" b="1" dirty="0">
                <a:solidFill>
                  <a:srgbClr val="FF0000"/>
                </a:solidFill>
                <a:latin typeface="Arial" panose="020B0604020202020204" pitchFamily="34" charset="0"/>
                <a:cs typeface="Arial" panose="020B0604020202020204" pitchFamily="34" charset="0"/>
              </a:rPr>
              <a:t>Scope 1/3</a:t>
            </a:r>
            <a:r>
              <a:rPr lang="en-GB" sz="1200" dirty="0">
                <a:solidFill>
                  <a:prstClr val="black"/>
                </a:solidFill>
                <a:latin typeface="Arial" panose="020B0604020202020204" pitchFamily="34" charset="0"/>
                <a:cs typeface="Arial" panose="020B0604020202020204" pitchFamily="34" charset="0"/>
              </a:rPr>
              <a:t>]</a:t>
            </a:r>
          </a:p>
          <a:p>
            <a:pPr defTabSz="685800"/>
            <a:endParaRPr lang="en-GB" sz="1200" dirty="0">
              <a:solidFill>
                <a:prstClr val="black"/>
              </a:solidFill>
              <a:latin typeface="Arial" panose="020B0604020202020204" pitchFamily="34" charset="0"/>
              <a:cs typeface="Arial" panose="020B0604020202020204" pitchFamily="34" charset="0"/>
            </a:endParaRPr>
          </a:p>
          <a:p>
            <a:pPr defTabSz="685800"/>
            <a:r>
              <a:rPr lang="en-GB" sz="1200" dirty="0">
                <a:solidFill>
                  <a:prstClr val="black"/>
                </a:solidFill>
                <a:latin typeface="Arial" panose="020B0604020202020204" pitchFamily="34" charset="0"/>
                <a:cs typeface="Arial" panose="020B0604020202020204" pitchFamily="34" charset="0"/>
              </a:rPr>
              <a:t>6) </a:t>
            </a:r>
            <a:r>
              <a:rPr lang="en-GB" sz="1200" u="sng" dirty="0">
                <a:solidFill>
                  <a:prstClr val="black"/>
                </a:solidFill>
                <a:latin typeface="Arial" panose="020B0604020202020204" pitchFamily="34" charset="0"/>
                <a:cs typeface="Arial" panose="020B0604020202020204" pitchFamily="34" charset="0"/>
              </a:rPr>
              <a:t>Avoided savings on emissions generated at coal/gas fired power stations </a:t>
            </a:r>
            <a:r>
              <a:rPr lang="en-GB" sz="1200" dirty="0">
                <a:solidFill>
                  <a:prstClr val="black"/>
                </a:solidFill>
                <a:latin typeface="Arial" panose="020B0604020202020204" pitchFamily="34" charset="0"/>
                <a:cs typeface="Arial" panose="020B0604020202020204" pitchFamily="34" charset="0"/>
              </a:rPr>
              <a:t>through the generation of renewable energy via AD and (partly) through energy from waste (from combustion of the biogenic fraction) [</a:t>
            </a:r>
            <a:r>
              <a:rPr lang="en-GB" sz="1200" b="1" dirty="0">
                <a:solidFill>
                  <a:srgbClr val="FF0000"/>
                </a:solidFill>
                <a:latin typeface="Arial" panose="020B0604020202020204" pitchFamily="34" charset="0"/>
                <a:cs typeface="Arial" panose="020B0604020202020204" pitchFamily="34" charset="0"/>
              </a:rPr>
              <a:t>Scope 2/3]</a:t>
            </a:r>
          </a:p>
        </p:txBody>
      </p:sp>
    </p:spTree>
    <p:extLst>
      <p:ext uri="{BB962C8B-B14F-4D97-AF65-F5344CB8AC3E}">
        <p14:creationId xmlns:p14="http://schemas.microsoft.com/office/powerpoint/2010/main" val="277676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69" y="171883"/>
            <a:ext cx="8718898" cy="412877"/>
          </a:xfrm>
        </p:spPr>
        <p:txBody>
          <a:bodyPr>
            <a:normAutofit/>
          </a:bodyPr>
          <a:lstStyle/>
          <a:p>
            <a:r>
              <a:rPr lang="en-GB" sz="2100" b="1" dirty="0">
                <a:solidFill>
                  <a:srgbClr val="32B8B0"/>
                </a:solidFill>
                <a:latin typeface="Arial" panose="020B0604020202020204" pitchFamily="34" charset="0"/>
                <a:cs typeface="Arial" panose="020B0604020202020204" pitchFamily="34" charset="0"/>
              </a:rPr>
              <a:t>Greenhouse gas impacts of each resource management option</a:t>
            </a:r>
            <a:endParaRPr lang="en-GB" sz="2100" dirty="0"/>
          </a:p>
        </p:txBody>
      </p:sp>
      <p:graphicFrame>
        <p:nvGraphicFramePr>
          <p:cNvPr id="4" name="Chart 3">
            <a:extLst>
              <a:ext uri="{FF2B5EF4-FFF2-40B4-BE49-F238E27FC236}">
                <a16:creationId xmlns:a16="http://schemas.microsoft.com/office/drawing/2014/main" id="{00000000-0008-0000-0C00-000002000000}"/>
              </a:ext>
            </a:extLst>
          </p:cNvPr>
          <p:cNvGraphicFramePr>
            <a:graphicFrameLocks noGrp="1"/>
          </p:cNvGraphicFramePr>
          <p:nvPr/>
        </p:nvGraphicFramePr>
        <p:xfrm>
          <a:off x="252869" y="597907"/>
          <a:ext cx="7055188" cy="42334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207232" y="4758463"/>
            <a:ext cx="1371529" cy="300082"/>
          </a:xfrm>
          <a:prstGeom prst="rect">
            <a:avLst/>
          </a:prstGeom>
          <a:noFill/>
        </p:spPr>
        <p:txBody>
          <a:bodyPr wrap="none" rtlCol="0">
            <a:spAutoFit/>
          </a:bodyPr>
          <a:lstStyle/>
          <a:p>
            <a:pPr defTabSz="685800"/>
            <a:r>
              <a:rPr lang="en-GB" sz="1350" dirty="0">
                <a:solidFill>
                  <a:prstClr val="black"/>
                </a:solidFill>
                <a:latin typeface="Calibri" panose="020F0502020204030204"/>
              </a:rPr>
              <a:t>Source: Eunomia</a:t>
            </a:r>
          </a:p>
        </p:txBody>
      </p:sp>
      <p:cxnSp>
        <p:nvCxnSpPr>
          <p:cNvPr id="6" name="Straight Arrow Connector 5"/>
          <p:cNvCxnSpPr/>
          <p:nvPr/>
        </p:nvCxnSpPr>
        <p:spPr>
          <a:xfrm flipH="1">
            <a:off x="2037021" y="4896963"/>
            <a:ext cx="3486883" cy="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72694" y="4853219"/>
            <a:ext cx="3062441" cy="300082"/>
          </a:xfrm>
          <a:prstGeom prst="rect">
            <a:avLst/>
          </a:prstGeom>
          <a:noFill/>
        </p:spPr>
        <p:txBody>
          <a:bodyPr wrap="none" rtlCol="0">
            <a:spAutoFit/>
          </a:bodyPr>
          <a:lstStyle/>
          <a:p>
            <a:pPr defTabSz="685800"/>
            <a:r>
              <a:rPr lang="en-GB" sz="1350" dirty="0">
                <a:solidFill>
                  <a:srgbClr val="00B050"/>
                </a:solidFill>
                <a:latin typeface="Calibri" panose="020F0502020204030204"/>
              </a:rPr>
              <a:t>Increasing reduction of carbon emissions</a:t>
            </a:r>
          </a:p>
        </p:txBody>
      </p:sp>
    </p:spTree>
    <p:extLst>
      <p:ext uri="{BB962C8B-B14F-4D97-AF65-F5344CB8AC3E}">
        <p14:creationId xmlns:p14="http://schemas.microsoft.com/office/powerpoint/2010/main" val="714251335"/>
      </p:ext>
    </p:extLst>
  </p:cSld>
  <p:clrMapOvr>
    <a:masterClrMapping/>
  </p:clrMapOvr>
  <mc:AlternateContent xmlns:mc="http://schemas.openxmlformats.org/markup-compatibility/2006" xmlns:p14="http://schemas.microsoft.com/office/powerpoint/2010/main">
    <mc:Choice Requires="p14">
      <p:transition spd="slow" p14:dur="2000" advTm="113198"/>
    </mc:Choice>
    <mc:Fallback xmlns="">
      <p:transition spd="slow" advTm="11319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4375" y="1784747"/>
            <a:ext cx="8265319" cy="994172"/>
          </a:xfrm>
        </p:spPr>
        <p:txBody>
          <a:bodyPr/>
          <a:lstStyle/>
          <a:p>
            <a:r>
              <a:rPr lang="en-GB" b="1" dirty="0">
                <a:solidFill>
                  <a:srgbClr val="C00000"/>
                </a:solidFill>
                <a:latin typeface="Arial" panose="020B0604020202020204" pitchFamily="34" charset="0"/>
                <a:cs typeface="Arial" panose="020B0604020202020204" pitchFamily="34" charset="0"/>
              </a:rPr>
              <a:t>So, what are our strategic imperatives?</a:t>
            </a:r>
          </a:p>
        </p:txBody>
      </p:sp>
    </p:spTree>
    <p:extLst>
      <p:ext uri="{BB962C8B-B14F-4D97-AF65-F5344CB8AC3E}">
        <p14:creationId xmlns:p14="http://schemas.microsoft.com/office/powerpoint/2010/main" val="98244871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s">
  <a:themeElements>
    <a:clrScheme name="SUEZ">
      <a:dk1>
        <a:srgbClr val="000000"/>
      </a:dk1>
      <a:lt1>
        <a:srgbClr val="FFFFFF"/>
      </a:lt1>
      <a:dk2>
        <a:srgbClr val="767C97"/>
      </a:dk2>
      <a:lt2>
        <a:srgbClr val="D5D6DE"/>
      </a:lt2>
      <a:accent1>
        <a:srgbClr val="3D466C"/>
      </a:accent1>
      <a:accent2>
        <a:srgbClr val="C4DE51"/>
      </a:accent2>
      <a:accent3>
        <a:srgbClr val="ABAFBF"/>
      </a:accent3>
      <a:accent4>
        <a:srgbClr val="E0E7C7"/>
      </a:accent4>
      <a:accent5>
        <a:srgbClr val="030F40"/>
      </a:accent5>
      <a:accent6>
        <a:srgbClr val="AADC14"/>
      </a:accent6>
      <a:hlink>
        <a:srgbClr val="030F40"/>
      </a:hlink>
      <a:folHlink>
        <a:srgbClr val="030F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erture -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verture -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verture -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verture -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verture -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verture -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verture -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verture -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verture -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verture -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verture -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verture -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re et contenu 1">
        <a:dk1>
          <a:srgbClr val="000000"/>
        </a:dk1>
        <a:lt1>
          <a:srgbClr val="FFFFFF"/>
        </a:lt1>
        <a:dk2>
          <a:srgbClr val="BADB2A"/>
        </a:dk2>
        <a:lt2>
          <a:srgbClr val="030F40"/>
        </a:lt2>
        <a:accent1>
          <a:srgbClr val="030F40"/>
        </a:accent1>
        <a:accent2>
          <a:srgbClr val="C4DE51"/>
        </a:accent2>
        <a:accent3>
          <a:srgbClr val="FFFFFF"/>
        </a:accent3>
        <a:accent4>
          <a:srgbClr val="000000"/>
        </a:accent4>
        <a:accent5>
          <a:srgbClr val="AAAAAF"/>
        </a:accent5>
        <a:accent6>
          <a:srgbClr val="B1C949"/>
        </a:accent6>
        <a:hlink>
          <a:srgbClr val="ABAFBF"/>
        </a:hlink>
        <a:folHlink>
          <a:srgbClr val="E0E7C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EZenvironnement_PresentationTemplate_1504_8.potx" id="{F7BBF6EC-83BE-4239-82E7-2B7D8BC42956}" vid="{E80DEF6B-C0E4-44CE-8CF1-C292EFB0262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ontent slides">
  <a:themeElements>
    <a:clrScheme name="SUEZ">
      <a:dk1>
        <a:srgbClr val="000000"/>
      </a:dk1>
      <a:lt1>
        <a:srgbClr val="FFFFFF"/>
      </a:lt1>
      <a:dk2>
        <a:srgbClr val="767C97"/>
      </a:dk2>
      <a:lt2>
        <a:srgbClr val="D5D6DE"/>
      </a:lt2>
      <a:accent1>
        <a:srgbClr val="3D466C"/>
      </a:accent1>
      <a:accent2>
        <a:srgbClr val="C4DE51"/>
      </a:accent2>
      <a:accent3>
        <a:srgbClr val="ABAFBF"/>
      </a:accent3>
      <a:accent4>
        <a:srgbClr val="E0E7C7"/>
      </a:accent4>
      <a:accent5>
        <a:srgbClr val="030F40"/>
      </a:accent5>
      <a:accent6>
        <a:srgbClr val="AADC14"/>
      </a:accent6>
      <a:hlink>
        <a:srgbClr val="030F40"/>
      </a:hlink>
      <a:folHlink>
        <a:srgbClr val="030F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erture -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verture -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verture -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verture -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verture -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verture -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verture -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verture -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verture -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verture -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verture -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verture -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re et contenu 1">
        <a:dk1>
          <a:srgbClr val="000000"/>
        </a:dk1>
        <a:lt1>
          <a:srgbClr val="FFFFFF"/>
        </a:lt1>
        <a:dk2>
          <a:srgbClr val="BADB2A"/>
        </a:dk2>
        <a:lt2>
          <a:srgbClr val="030F40"/>
        </a:lt2>
        <a:accent1>
          <a:srgbClr val="030F40"/>
        </a:accent1>
        <a:accent2>
          <a:srgbClr val="C4DE51"/>
        </a:accent2>
        <a:accent3>
          <a:srgbClr val="FFFFFF"/>
        </a:accent3>
        <a:accent4>
          <a:srgbClr val="000000"/>
        </a:accent4>
        <a:accent5>
          <a:srgbClr val="AAAAAF"/>
        </a:accent5>
        <a:accent6>
          <a:srgbClr val="B1C949"/>
        </a:accent6>
        <a:hlink>
          <a:srgbClr val="ABAFBF"/>
        </a:hlink>
        <a:folHlink>
          <a:srgbClr val="E0E7C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EZenvironnement_PresentationTemplate_1504_8.potx" id="{F7BBF6EC-83BE-4239-82E7-2B7D8BC42956}" vid="{E80DEF6B-C0E4-44CE-8CF1-C292EFB0262A}"/>
    </a:ext>
  </a:extLst>
</a:theme>
</file>

<file path=ppt/theme/theme8.xml><?xml version="1.0" encoding="utf-8"?>
<a:theme xmlns:a="http://schemas.openxmlformats.org/drawingml/2006/main" name="2_Content slides">
  <a:themeElements>
    <a:clrScheme name="SUEZ">
      <a:dk1>
        <a:srgbClr val="000000"/>
      </a:dk1>
      <a:lt1>
        <a:srgbClr val="FFFFFF"/>
      </a:lt1>
      <a:dk2>
        <a:srgbClr val="767C97"/>
      </a:dk2>
      <a:lt2>
        <a:srgbClr val="D5D6DE"/>
      </a:lt2>
      <a:accent1>
        <a:srgbClr val="3D466C"/>
      </a:accent1>
      <a:accent2>
        <a:srgbClr val="C4DE51"/>
      </a:accent2>
      <a:accent3>
        <a:srgbClr val="ABAFBF"/>
      </a:accent3>
      <a:accent4>
        <a:srgbClr val="E0E7C7"/>
      </a:accent4>
      <a:accent5>
        <a:srgbClr val="030F40"/>
      </a:accent5>
      <a:accent6>
        <a:srgbClr val="AADC14"/>
      </a:accent6>
      <a:hlink>
        <a:srgbClr val="030F40"/>
      </a:hlink>
      <a:folHlink>
        <a:srgbClr val="030F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erture -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verture -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verture -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verture -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verture -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verture -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verture -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verture -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verture -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verture -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verture -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verture -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re et contenu 1">
        <a:dk1>
          <a:srgbClr val="000000"/>
        </a:dk1>
        <a:lt1>
          <a:srgbClr val="FFFFFF"/>
        </a:lt1>
        <a:dk2>
          <a:srgbClr val="BADB2A"/>
        </a:dk2>
        <a:lt2>
          <a:srgbClr val="030F40"/>
        </a:lt2>
        <a:accent1>
          <a:srgbClr val="030F40"/>
        </a:accent1>
        <a:accent2>
          <a:srgbClr val="C4DE51"/>
        </a:accent2>
        <a:accent3>
          <a:srgbClr val="FFFFFF"/>
        </a:accent3>
        <a:accent4>
          <a:srgbClr val="000000"/>
        </a:accent4>
        <a:accent5>
          <a:srgbClr val="AAAAAF"/>
        </a:accent5>
        <a:accent6>
          <a:srgbClr val="B1C949"/>
        </a:accent6>
        <a:hlink>
          <a:srgbClr val="ABAFBF"/>
        </a:hlink>
        <a:folHlink>
          <a:srgbClr val="E0E7C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EZenvironnement_PresentationTemplate_1504_8.potx" id="{F7BBF6EC-83BE-4239-82E7-2B7D8BC42956}" vid="{E80DEF6B-C0E4-44CE-8CF1-C292EFB0262A}"/>
    </a:ext>
  </a:extLst>
</a:theme>
</file>

<file path=ppt/theme/theme9.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2531</Words>
  <Application>Microsoft Office PowerPoint</Application>
  <PresentationFormat>On-screen Show (16:9)</PresentationFormat>
  <Paragraphs>233</Paragraphs>
  <Slides>25</Slides>
  <Notes>22</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25</vt:i4>
      </vt:variant>
    </vt:vector>
  </HeadingPairs>
  <TitlesOfParts>
    <vt:vector size="50" baseType="lpstr">
      <vt:lpstr>Arial</vt:lpstr>
      <vt:lpstr>Arial Black</vt:lpstr>
      <vt:lpstr>Calibri</vt:lpstr>
      <vt:lpstr>Calibri Light</vt:lpstr>
      <vt:lpstr>Century Gothic</vt:lpstr>
      <vt:lpstr>Courier New</vt:lpstr>
      <vt:lpstr>Futura Medium</vt:lpstr>
      <vt:lpstr>Segoe UI</vt:lpstr>
      <vt:lpstr>Symbol</vt:lpstr>
      <vt:lpstr>Times</vt:lpstr>
      <vt:lpstr>Wingdings</vt:lpstr>
      <vt:lpstr>1_Custom Design</vt:lpstr>
      <vt:lpstr>Custom Design</vt:lpstr>
      <vt:lpstr>2_Custom Design</vt:lpstr>
      <vt:lpstr>1_Content slides</vt:lpstr>
      <vt:lpstr>3_Custom Design</vt:lpstr>
      <vt:lpstr>4_Custom Design</vt:lpstr>
      <vt:lpstr>4_Content slides</vt:lpstr>
      <vt:lpstr>2_Content slides</vt:lpstr>
      <vt:lpstr>11_Custom Design</vt:lpstr>
      <vt:lpstr>9_Custom Design</vt:lpstr>
      <vt:lpstr>5_Custom Design</vt:lpstr>
      <vt:lpstr>12_Custom Design</vt:lpstr>
      <vt:lpstr>7_Custom Design</vt:lpstr>
      <vt:lpstr>2_Office Theme</vt:lpstr>
      <vt:lpstr>  Dr Andy Rees OBE Head of Waste Strategy Welsh Government</vt:lpstr>
      <vt:lpstr>PowerPoint Presentation</vt:lpstr>
      <vt:lpstr>PowerPoint Presentation</vt:lpstr>
      <vt:lpstr>PowerPoint Presentation</vt:lpstr>
      <vt:lpstr>Types of emissions – Green House Gas Protocol</vt:lpstr>
      <vt:lpstr>PowerPoint Presentation</vt:lpstr>
      <vt:lpstr>Six types of carbon emissions related to waste and resource efficiency/circular economy [there are probably more!]</vt:lpstr>
      <vt:lpstr>Greenhouse gas impacts of each resource management option</vt:lpstr>
      <vt:lpstr>So, what are our strategic imperatives?</vt:lpstr>
      <vt:lpstr>PowerPoint Presentation</vt:lpstr>
      <vt:lpstr>‘Beyond Recycling’ - Our ultimate goal for 2050 – using only our fair share of the Earth’s resources - One Planet</vt:lpstr>
      <vt:lpstr>PowerPoint Presentation</vt:lpstr>
      <vt:lpstr>PowerPoint Presentation</vt:lpstr>
      <vt:lpstr>Key actions to achieve net zero in key waste related sectors.</vt:lpstr>
      <vt:lpstr>PowerPoint Presentation</vt:lpstr>
      <vt:lpstr>Beyond Recycling’: Theme 3: Building on our recycling record</vt:lpstr>
      <vt:lpstr>PowerPoint Presentation</vt:lpstr>
      <vt:lpstr>Strategic assessment for the future need for energy from waste capacity in the three economic regions of Wales (March 2021)</vt:lpstr>
      <vt:lpstr>PowerPoint Presentation</vt:lpstr>
      <vt:lpstr>Cumulative carbon abatement - Industry to 2050 (REEE combined)</vt:lpstr>
      <vt:lpstr>Material flows in a Circular Economy</vt:lpstr>
      <vt:lpstr>SWIC &amp; Both Eyes Open project  </vt:lpstr>
      <vt:lpstr>‘Value retention processes’ (VRP) for major infrastructure and assets</vt:lpstr>
      <vt:lpstr>Programme for Government</vt:lpstr>
      <vt:lpstr>Building on success!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Gianluca Famiglietti</cp:lastModifiedBy>
  <cp:revision>22</cp:revision>
  <dcterms:created xsi:type="dcterms:W3CDTF">2020-03-03T15:33:30Z</dcterms:created>
  <dcterms:modified xsi:type="dcterms:W3CDTF">2022-05-19T09:19:53Z</dcterms:modified>
</cp:coreProperties>
</file>